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2"/>
  </p:notesMasterIdLst>
  <p:sldIdLst>
    <p:sldId id="304" r:id="rId2"/>
    <p:sldId id="286" r:id="rId3"/>
    <p:sldId id="288" r:id="rId4"/>
    <p:sldId id="289" r:id="rId5"/>
    <p:sldId id="290" r:id="rId6"/>
    <p:sldId id="291" r:id="rId7"/>
    <p:sldId id="263" r:id="rId8"/>
    <p:sldId id="292" r:id="rId9"/>
    <p:sldId id="293" r:id="rId10"/>
    <p:sldId id="294" r:id="rId11"/>
    <p:sldId id="300" r:id="rId12"/>
    <p:sldId id="306" r:id="rId13"/>
    <p:sldId id="307" r:id="rId14"/>
    <p:sldId id="287" r:id="rId15"/>
    <p:sldId id="301" r:id="rId16"/>
    <p:sldId id="299" r:id="rId17"/>
    <p:sldId id="302" r:id="rId18"/>
    <p:sldId id="260" r:id="rId19"/>
    <p:sldId id="303" r:id="rId20"/>
    <p:sldId id="296" r:id="rId21"/>
    <p:sldId id="298" r:id="rId22"/>
    <p:sldId id="297" r:id="rId23"/>
    <p:sldId id="261" r:id="rId24"/>
    <p:sldId id="265" r:id="rId25"/>
    <p:sldId id="266" r:id="rId26"/>
    <p:sldId id="267" r:id="rId27"/>
    <p:sldId id="268" r:id="rId28"/>
    <p:sldId id="269" r:id="rId29"/>
    <p:sldId id="271" r:id="rId30"/>
    <p:sldId id="272" r:id="rId31"/>
    <p:sldId id="273" r:id="rId32"/>
    <p:sldId id="280" r:id="rId33"/>
    <p:sldId id="278" r:id="rId34"/>
    <p:sldId id="279" r:id="rId35"/>
    <p:sldId id="282" r:id="rId36"/>
    <p:sldId id="283" r:id="rId37"/>
    <p:sldId id="284" r:id="rId38"/>
    <p:sldId id="285" r:id="rId39"/>
    <p:sldId id="274" r:id="rId40"/>
    <p:sldId id="308"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7E6FEF0-8B13-4876-83FC-2CDB44EAC2A6}">
          <p14:sldIdLst>
            <p14:sldId id="304"/>
            <p14:sldId id="286"/>
            <p14:sldId id="288"/>
            <p14:sldId id="289"/>
            <p14:sldId id="290"/>
            <p14:sldId id="291"/>
            <p14:sldId id="263"/>
            <p14:sldId id="292"/>
            <p14:sldId id="293"/>
            <p14:sldId id="294"/>
            <p14:sldId id="300"/>
            <p14:sldId id="306"/>
            <p14:sldId id="307"/>
            <p14:sldId id="287"/>
            <p14:sldId id="301"/>
            <p14:sldId id="299"/>
            <p14:sldId id="302"/>
            <p14:sldId id="260"/>
            <p14:sldId id="303"/>
            <p14:sldId id="296"/>
            <p14:sldId id="298"/>
            <p14:sldId id="297"/>
            <p14:sldId id="261"/>
            <p14:sldId id="265"/>
            <p14:sldId id="266"/>
            <p14:sldId id="267"/>
            <p14:sldId id="268"/>
            <p14:sldId id="269"/>
            <p14:sldId id="271"/>
            <p14:sldId id="272"/>
            <p14:sldId id="273"/>
            <p14:sldId id="280"/>
            <p14:sldId id="278"/>
            <p14:sldId id="279"/>
            <p14:sldId id="282"/>
            <p14:sldId id="283"/>
            <p14:sldId id="284"/>
            <p14:sldId id="285"/>
            <p14:sldId id="274"/>
            <p14:sldId id="3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Thijssen" initials="ST" lastIdx="1" clrIdx="0">
    <p:extLst>
      <p:ext uri="{19B8F6BF-5375-455C-9EA6-DF929625EA0E}">
        <p15:presenceInfo xmlns:p15="http://schemas.microsoft.com/office/powerpoint/2012/main" userId="79cd2c03a5d118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47" autoAdjust="0"/>
  </p:normalViewPr>
  <p:slideViewPr>
    <p:cSldViewPr snapToGrid="0">
      <p:cViewPr varScale="1">
        <p:scale>
          <a:sx n="71" d="100"/>
          <a:sy n="71" d="100"/>
        </p:scale>
        <p:origin x="113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38F9C-6134-49C0-9C18-1FAEE0CFE382}" type="datetimeFigureOut">
              <a:rPr lang="nl-NL" smtClean="0"/>
              <a:t>17-10-2022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BBD21-5B77-4164-BFAC-85E5ED9381A2}" type="slidenum">
              <a:rPr lang="nl-NL" smtClean="0"/>
              <a:t>‹nr.›</a:t>
            </a:fld>
            <a:endParaRPr lang="nl-NL"/>
          </a:p>
        </p:txBody>
      </p:sp>
    </p:spTree>
    <p:extLst>
      <p:ext uri="{BB962C8B-B14F-4D97-AF65-F5344CB8AC3E}">
        <p14:creationId xmlns:p14="http://schemas.microsoft.com/office/powerpoint/2010/main" val="256012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Voederwaardeonderzoek Snijmaiskuil</a:t>
            </a:r>
          </a:p>
          <a:p>
            <a:pPr marL="171450" indent="-171450">
              <a:buFontTx/>
              <a:buChar char="-"/>
            </a:pPr>
            <a:r>
              <a:rPr lang="nl-NL" dirty="0"/>
              <a:t>389 gram</a:t>
            </a:r>
          </a:p>
          <a:p>
            <a:pPr marL="171450" indent="-171450">
              <a:buFontTx/>
              <a:buChar char="-"/>
            </a:pPr>
            <a:r>
              <a:rPr lang="nl-NL" dirty="0"/>
              <a:t>Aan de droge kant (streefwaarde is 320-360)</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4</a:t>
            </a:fld>
            <a:endParaRPr lang="nl-NL"/>
          </a:p>
        </p:txBody>
      </p:sp>
    </p:spTree>
    <p:extLst>
      <p:ext uri="{BB962C8B-B14F-4D97-AF65-F5344CB8AC3E}">
        <p14:creationId xmlns:p14="http://schemas.microsoft.com/office/powerpoint/2010/main" val="264558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17</a:t>
            </a:fld>
            <a:endParaRPr lang="nl-NL"/>
          </a:p>
        </p:txBody>
      </p:sp>
    </p:spTree>
    <p:extLst>
      <p:ext uri="{BB962C8B-B14F-4D97-AF65-F5344CB8AC3E}">
        <p14:creationId xmlns:p14="http://schemas.microsoft.com/office/powerpoint/2010/main" val="1035779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1" dirty="0">
                <a:sym typeface="Wingdings" panose="05000000000000000000" pitchFamily="2" charset="2"/>
              </a:rPr>
              <a:t>Onbestendig eiwit </a:t>
            </a:r>
            <a:r>
              <a:rPr lang="nl-NL" dirty="0">
                <a:sym typeface="Wingdings" panose="05000000000000000000" pitchFamily="2" charset="2"/>
              </a:rPr>
              <a:t> wordt afgebroken in de pens tot bacterieel eiwit. </a:t>
            </a:r>
          </a:p>
          <a:p>
            <a:endParaRPr lang="nl-NL" dirty="0"/>
          </a:p>
          <a:p>
            <a:r>
              <a:rPr lang="nl-NL" dirty="0"/>
              <a:t>Bij een te hoge OEB (positieve) kan niet al het eiwit in de pens benut worden. Hierdoor stijgt het ureumgetal (er gaat eiwit verloren). Bij te lage OEB had er meer eiwit afgebroken kunnen worden in de pens dan dat er gebeurt. </a:t>
            </a:r>
          </a:p>
          <a:p>
            <a:r>
              <a:rPr lang="nl-NL" dirty="0"/>
              <a:t>Als er een goede balans is tussen FOS (energie die nodig is om onbestendig eiwit af te breken) en het onbestendige eiwit is de benutting optimaal.</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18</a:t>
            </a:fld>
            <a:endParaRPr lang="nl-NL"/>
          </a:p>
        </p:txBody>
      </p:sp>
    </p:spTree>
    <p:extLst>
      <p:ext uri="{BB962C8B-B14F-4D97-AF65-F5344CB8AC3E}">
        <p14:creationId xmlns:p14="http://schemas.microsoft.com/office/powerpoint/2010/main" val="1503374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1" dirty="0">
                <a:sym typeface="Wingdings" panose="05000000000000000000" pitchFamily="2" charset="2"/>
              </a:rPr>
              <a:t>Onbestendig eiwit </a:t>
            </a:r>
            <a:r>
              <a:rPr lang="nl-NL" dirty="0">
                <a:sym typeface="Wingdings" panose="05000000000000000000" pitchFamily="2" charset="2"/>
              </a:rPr>
              <a:t> wordt afgebroken in de pens tot bacterieel eiwit. </a:t>
            </a:r>
          </a:p>
          <a:p>
            <a:endParaRPr lang="nl-NL" dirty="0"/>
          </a:p>
          <a:p>
            <a:r>
              <a:rPr lang="nl-NL" dirty="0"/>
              <a:t>Bij een te hoge OEB (positieve) kan niet al het eiwit in de pens benut worden. Hierdoor stijgt het ureumgetal (er gaat eiwit verloren). Bij te lage OEB had er meer eiwit afgebroken kunnen worden in de pens dan dat er gebeurt. </a:t>
            </a:r>
          </a:p>
          <a:p>
            <a:r>
              <a:rPr lang="nl-NL" dirty="0"/>
              <a:t>Als er een goede balans is tussen FOS (energie die nodig is om onbestendig eiwit af te breken) en het onbestendige eiwit is de benutting optimaal.</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19</a:t>
            </a:fld>
            <a:endParaRPr lang="nl-NL"/>
          </a:p>
        </p:txBody>
      </p:sp>
    </p:spTree>
    <p:extLst>
      <p:ext uri="{BB962C8B-B14F-4D97-AF65-F5344CB8AC3E}">
        <p14:creationId xmlns:p14="http://schemas.microsoft.com/office/powerpoint/2010/main" val="144098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20</a:t>
            </a:fld>
            <a:endParaRPr lang="nl-NL"/>
          </a:p>
        </p:txBody>
      </p:sp>
    </p:spTree>
    <p:extLst>
      <p:ext uri="{BB962C8B-B14F-4D97-AF65-F5344CB8AC3E}">
        <p14:creationId xmlns:p14="http://schemas.microsoft.com/office/powerpoint/2010/main" val="355800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MPR staat voor melk productie registratie.</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24</a:t>
            </a:fld>
            <a:endParaRPr lang="nl-NL"/>
          </a:p>
        </p:txBody>
      </p:sp>
    </p:spTree>
    <p:extLst>
      <p:ext uri="{BB962C8B-B14F-4D97-AF65-F5344CB8AC3E}">
        <p14:creationId xmlns:p14="http://schemas.microsoft.com/office/powerpoint/2010/main" val="88746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krachtvoer geeft aan koeien, kunnen koeien minder ruwvoer opnemen. Hier zijn formules voor.</a:t>
            </a:r>
          </a:p>
          <a:p>
            <a:r>
              <a:rPr lang="nl-NL" dirty="0"/>
              <a:t>Uit je bedrijfseconomisch rapport kun je terugvinden  hoeveel krachtvoer jij gevoerd hebt.</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26</a:t>
            </a:fld>
            <a:endParaRPr lang="nl-NL"/>
          </a:p>
        </p:txBody>
      </p:sp>
    </p:spTree>
    <p:extLst>
      <p:ext uri="{BB962C8B-B14F-4D97-AF65-F5344CB8AC3E}">
        <p14:creationId xmlns:p14="http://schemas.microsoft.com/office/powerpoint/2010/main" val="2406982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ene kg melk is de andere niet. Voor dikkere melk heb je meer voer nodig dan voor dunnere melk. Daarom moet je de geproduceerde melk altijd omrekenen naar gestandaardiseerde melk, de zogenaamde meetmelk. </a:t>
            </a:r>
          </a:p>
          <a:p>
            <a:endParaRPr lang="nl-NL" dirty="0"/>
          </a:p>
          <a:p>
            <a:r>
              <a:rPr lang="nl-NL" dirty="0"/>
              <a:t>De hoeveelheid ruwvoer dat opgenomen wordt, hangt af van de kwaliteit. Des te beter die is, des te meer er opgenomen wordt.</a:t>
            </a:r>
          </a:p>
          <a:p>
            <a:endParaRPr lang="nl-NL" dirty="0"/>
          </a:p>
          <a:p>
            <a:r>
              <a:rPr lang="nl-NL" dirty="0"/>
              <a:t>Voer je meer krachtvoer, dan kun je door de eerder genoemde verdringing minder ruwvoer voeren.</a:t>
            </a:r>
          </a:p>
          <a:p>
            <a:endParaRPr lang="nl-NL" dirty="0"/>
          </a:p>
          <a:p>
            <a:r>
              <a:rPr lang="nl-NL" dirty="0"/>
              <a:t>Het aantal melkkoeien plus droge koeien+ jongvee bepaalt uiteindelijk hoeveel ruwvoer je in totaal nodig hebt.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27</a:t>
            </a:fld>
            <a:endParaRPr lang="nl-NL"/>
          </a:p>
        </p:txBody>
      </p:sp>
    </p:spTree>
    <p:extLst>
      <p:ext uri="{BB962C8B-B14F-4D97-AF65-F5344CB8AC3E}">
        <p14:creationId xmlns:p14="http://schemas.microsoft.com/office/powerpoint/2010/main" val="4337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jong dier neemt meer voer op dan een ouder dier</a:t>
            </a:r>
          </a:p>
          <a:p>
            <a:r>
              <a:rPr lang="nl-NL" dirty="0"/>
              <a:t>Een dier wat kort in de lactatie zit en meer melk geeft, heeft meer voer nodig dan een dier dat bijna droog moet.</a:t>
            </a:r>
          </a:p>
          <a:p>
            <a:r>
              <a:rPr lang="nl-NL" dirty="0"/>
              <a:t>Gemengd voer leidt tot een beter voeropname dan alles apart voeren</a:t>
            </a:r>
          </a:p>
          <a:p>
            <a:r>
              <a:rPr lang="nl-NL" dirty="0"/>
              <a:t>Een te hoog vetgehalte in het voer zorgt voor een lagere opname</a:t>
            </a:r>
          </a:p>
          <a:p>
            <a:r>
              <a:rPr lang="nl-NL" dirty="0"/>
              <a:t>Heb je groter voerverliezen dan zul je ook meer voer aan moeten bieden</a:t>
            </a:r>
          </a:p>
          <a:p>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28</a:t>
            </a:fld>
            <a:endParaRPr lang="nl-NL"/>
          </a:p>
        </p:txBody>
      </p:sp>
    </p:spTree>
    <p:extLst>
      <p:ext uri="{BB962C8B-B14F-4D97-AF65-F5344CB8AC3E}">
        <p14:creationId xmlns:p14="http://schemas.microsoft.com/office/powerpoint/2010/main" val="57826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Spreekt voor zich.</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29</a:t>
            </a:fld>
            <a:endParaRPr lang="nl-NL"/>
          </a:p>
        </p:txBody>
      </p:sp>
    </p:spTree>
    <p:extLst>
      <p:ext uri="{BB962C8B-B14F-4D97-AF65-F5344CB8AC3E}">
        <p14:creationId xmlns:p14="http://schemas.microsoft.com/office/powerpoint/2010/main" val="1877753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formule hoef je niet van buiten te leren, maar je moet er wel mee kunnen rekenen.</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30</a:t>
            </a:fld>
            <a:endParaRPr lang="nl-NL"/>
          </a:p>
        </p:txBody>
      </p:sp>
    </p:spTree>
    <p:extLst>
      <p:ext uri="{BB962C8B-B14F-4D97-AF65-F5344CB8AC3E}">
        <p14:creationId xmlns:p14="http://schemas.microsoft.com/office/powerpoint/2010/main" val="300894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Een deel van de organische stof (OS) in een voedermiddel wordt niet verteerd. Hoeveel er wel wordt verteerd, wordt aangegeven met de verteringscoëfficiënt (VC). De </a:t>
            </a:r>
            <a:r>
              <a:rPr lang="nl-NL"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verteringscoëfficiënt </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het percentage van een opgenomen voederbestanddeel dat niet in de vaste mest teruggevonden wordt. Hoe lager de verteringscoëfficiënt, hoe minder de verteerbare en omzetbare energie.</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Hoe hoog de energieverliezen zullen zijn, hangt vooral af van:</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het voedermiddel (gras </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stro);</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diersoort (paard </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rund);</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het productiedoel (melk </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vlees);</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het voerniveau (15 kg melk/dag </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40 kg melk/dag).</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5</a:t>
            </a:fld>
            <a:endParaRPr lang="nl-NL"/>
          </a:p>
        </p:txBody>
      </p:sp>
    </p:spTree>
    <p:extLst>
      <p:ext uri="{BB962C8B-B14F-4D97-AF65-F5344CB8AC3E}">
        <p14:creationId xmlns:p14="http://schemas.microsoft.com/office/powerpoint/2010/main" val="207880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Probeer dit rekensommetje is na te rekenen op je rekenmachine. Zorg er wel voor dat je haakjes goed staan.</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31</a:t>
            </a:fld>
            <a:endParaRPr lang="nl-NL"/>
          </a:p>
        </p:txBody>
      </p:sp>
    </p:spTree>
    <p:extLst>
      <p:ext uri="{BB962C8B-B14F-4D97-AF65-F5344CB8AC3E}">
        <p14:creationId xmlns:p14="http://schemas.microsoft.com/office/powerpoint/2010/main" val="1087639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Reken ook deze eens na.</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32</a:t>
            </a:fld>
            <a:endParaRPr lang="nl-NL"/>
          </a:p>
        </p:txBody>
      </p:sp>
    </p:spTree>
    <p:extLst>
      <p:ext uri="{BB962C8B-B14F-4D97-AF65-F5344CB8AC3E}">
        <p14:creationId xmlns:p14="http://schemas.microsoft.com/office/powerpoint/2010/main" val="2987842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voedernormenboekje staat op wikiwijs.</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33</a:t>
            </a:fld>
            <a:endParaRPr lang="nl-NL"/>
          </a:p>
        </p:txBody>
      </p:sp>
    </p:spTree>
    <p:extLst>
      <p:ext uri="{BB962C8B-B14F-4D97-AF65-F5344CB8AC3E}">
        <p14:creationId xmlns:p14="http://schemas.microsoft.com/office/powerpoint/2010/main" val="1350551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Loop deze berekening goed na.</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35</a:t>
            </a:fld>
            <a:endParaRPr lang="nl-NL"/>
          </a:p>
        </p:txBody>
      </p:sp>
    </p:spTree>
    <p:extLst>
      <p:ext uri="{BB962C8B-B14F-4D97-AF65-F5344CB8AC3E}">
        <p14:creationId xmlns:p14="http://schemas.microsoft.com/office/powerpoint/2010/main" val="204938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Zoek de VCOS op van deze 2</a:t>
            </a:r>
            <a:r>
              <a:rPr lang="nl-NL" baseline="30000" dirty="0"/>
              <a:t>e</a:t>
            </a:r>
            <a:r>
              <a:rPr lang="nl-NL" dirty="0"/>
              <a:t>-snee-graskuil.</a:t>
            </a:r>
          </a:p>
          <a:p>
            <a:r>
              <a:rPr lang="nl-NL" dirty="0"/>
              <a:t>Wat betekent dit?</a:t>
            </a:r>
          </a:p>
          <a:p>
            <a:r>
              <a:rPr lang="nl-NL" b="1" i="0" dirty="0">
                <a:solidFill>
                  <a:srgbClr val="000000"/>
                </a:solidFill>
                <a:effectLst/>
                <a:latin typeface="Trebuchet MS" panose="020B0603020202020204" pitchFamily="34" charset="0"/>
              </a:rPr>
              <a:t>Hoge VCOS vaak gepaard met weinig structuur, hoge passagesnelheid en tegenvallende vertering – voeranalyse</a:t>
            </a:r>
          </a:p>
          <a:p>
            <a:r>
              <a:rPr lang="nl-NL" dirty="0"/>
              <a:t>https://edepot.wur.nl/152815</a:t>
            </a:r>
            <a:endParaRPr lang="nl-NL" b="1" i="0" dirty="0">
              <a:solidFill>
                <a:srgbClr val="000000"/>
              </a:solidFill>
              <a:effectLst/>
              <a:latin typeface="Trebuchet MS" panose="020B060302020202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6</a:t>
            </a:fld>
            <a:endParaRPr lang="nl-NL"/>
          </a:p>
        </p:txBody>
      </p:sp>
    </p:spTree>
    <p:extLst>
      <p:ext uri="{BB962C8B-B14F-4D97-AF65-F5344CB8AC3E}">
        <p14:creationId xmlns:p14="http://schemas.microsoft.com/office/powerpoint/2010/main" val="1081837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als we willen weten hoeveel energie er in een voedermiddel zit kijken we naar de hoeveelheid VEM in dat voer.</a:t>
            </a:r>
          </a:p>
          <a:p>
            <a:r>
              <a:rPr lang="nl-NL" dirty="0"/>
              <a:t>Ook de behoefte van een koe aan energie wordt uitgedrukt in VEM.</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7</a:t>
            </a:fld>
            <a:endParaRPr lang="nl-NL"/>
          </a:p>
        </p:txBody>
      </p:sp>
    </p:spTree>
    <p:extLst>
      <p:ext uri="{BB962C8B-B14F-4D97-AF65-F5344CB8AC3E}">
        <p14:creationId xmlns:p14="http://schemas.microsoft.com/office/powerpoint/2010/main" val="318061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willen kijken naar hoeveel verteerbaarheid eiwit in een rantsoen zit, kijken we naar het kengetal DVE. Dit staat voor Darm Verteerbaar eiwit. Dit is het totaal van het eiwit wat in de pens verteerd is en het eiwit dat in de darmen verteerd is. </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9</a:t>
            </a:fld>
            <a:endParaRPr lang="nl-NL"/>
          </a:p>
        </p:txBody>
      </p:sp>
    </p:spTree>
    <p:extLst>
      <p:ext uri="{BB962C8B-B14F-4D97-AF65-F5344CB8AC3E}">
        <p14:creationId xmlns:p14="http://schemas.microsoft.com/office/powerpoint/2010/main" val="290396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10</a:t>
            </a:fld>
            <a:endParaRPr lang="nl-NL"/>
          </a:p>
        </p:txBody>
      </p:sp>
    </p:spTree>
    <p:extLst>
      <p:ext uri="{BB962C8B-B14F-4D97-AF65-F5344CB8AC3E}">
        <p14:creationId xmlns:p14="http://schemas.microsoft.com/office/powerpoint/2010/main" val="1986416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begrippen komen we in de loop van deze PP tegen.</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14</a:t>
            </a:fld>
            <a:endParaRPr lang="nl-NL"/>
          </a:p>
        </p:txBody>
      </p:sp>
    </p:spTree>
    <p:extLst>
      <p:ext uri="{BB962C8B-B14F-4D97-AF65-F5344CB8AC3E}">
        <p14:creationId xmlns:p14="http://schemas.microsoft.com/office/powerpoint/2010/main" val="31236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FOS is dat gedeelte van de organische stof wat alleen in de pens wordt afgebroken en VOS is het totaal van de organische stof dat afgebroken wordt: dus in de pens en in de darmen bij elkaar.</a:t>
            </a:r>
          </a:p>
          <a:p>
            <a:endParaRPr lang="nl-NL" dirty="0"/>
          </a:p>
          <a:p>
            <a:r>
              <a:rPr lang="nl-NL" dirty="0"/>
              <a:t>Fermenteren is soort gisten/rotten.</a:t>
            </a:r>
          </a:p>
          <a:p>
            <a:r>
              <a:rPr lang="nl-NL" b="0" i="0" dirty="0">
                <a:solidFill>
                  <a:srgbClr val="202124"/>
                </a:solidFill>
                <a:effectLst/>
                <a:latin typeface="arial" panose="020B0604020202020204" pitchFamily="34" charset="0"/>
              </a:rPr>
              <a:t>Bij </a:t>
            </a:r>
            <a:r>
              <a:rPr lang="nl-NL" b="1" i="0" dirty="0">
                <a:solidFill>
                  <a:srgbClr val="202124"/>
                </a:solidFill>
                <a:effectLst/>
                <a:latin typeface="arial" panose="020B0604020202020204" pitchFamily="34" charset="0"/>
              </a:rPr>
              <a:t>fermentatie</a:t>
            </a:r>
            <a:r>
              <a:rPr lang="nl-NL" b="0" i="0" dirty="0">
                <a:solidFill>
                  <a:srgbClr val="202124"/>
                </a:solidFill>
                <a:effectLst/>
                <a:latin typeface="arial" panose="020B0604020202020204" pitchFamily="34" charset="0"/>
              </a:rPr>
              <a:t> worden bacteriën, schimmels of gisten (micro-organismen) gebruikt om een ander voedingsmiddel te maken.</a:t>
            </a:r>
            <a:endParaRPr lang="nl-NL" dirty="0"/>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15</a:t>
            </a:fld>
            <a:endParaRPr lang="nl-NL"/>
          </a:p>
        </p:txBody>
      </p:sp>
    </p:spTree>
    <p:extLst>
      <p:ext uri="{BB962C8B-B14F-4D97-AF65-F5344CB8AC3E}">
        <p14:creationId xmlns:p14="http://schemas.microsoft.com/office/powerpoint/2010/main" val="238807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varken fermenteren in </a:t>
            </a:r>
            <a:r>
              <a:rPr lang="nl-NL" dirty="0" err="1"/>
              <a:t>dikkedarm</a:t>
            </a:r>
            <a:endParaRPr lang="nl-NL" dirty="0"/>
          </a:p>
          <a:p>
            <a:r>
              <a:rPr lang="nl-NL" dirty="0"/>
              <a:t>Bij koe al in Pens &gt; moet meer rc kunnen afbreken</a:t>
            </a:r>
          </a:p>
        </p:txBody>
      </p:sp>
      <p:sp>
        <p:nvSpPr>
          <p:cNvPr id="4" name="Tijdelijke aanduiding voor dianummer 3"/>
          <p:cNvSpPr>
            <a:spLocks noGrp="1"/>
          </p:cNvSpPr>
          <p:nvPr>
            <p:ph type="sldNum" sz="quarter" idx="5"/>
          </p:nvPr>
        </p:nvSpPr>
        <p:spPr/>
        <p:txBody>
          <a:bodyPr/>
          <a:lstStyle/>
          <a:p>
            <a:fld id="{6A46F1F6-BBDB-4F66-BDAD-CB83964769F1}" type="slidenum">
              <a:rPr lang="nl-NL" smtClean="0"/>
              <a:t>16</a:t>
            </a:fld>
            <a:endParaRPr lang="nl-NL"/>
          </a:p>
        </p:txBody>
      </p:sp>
    </p:spTree>
    <p:extLst>
      <p:ext uri="{BB962C8B-B14F-4D97-AF65-F5344CB8AC3E}">
        <p14:creationId xmlns:p14="http://schemas.microsoft.com/office/powerpoint/2010/main" val="2087762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de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2BDCA9D-CA0D-4779-B575-1AB2EFFA7775}" type="datetimeFigureOut">
              <a:rPr lang="nl-NL" smtClean="0"/>
              <a:t>17-10-2022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308779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de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D61A97DB-8FB9-4DCB-9896-2DADB053C034}"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91633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de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01915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de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D61A97DB-8FB9-4DCB-9896-2DADB053C034}"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78685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de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08894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de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313577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de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441801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de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937071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de stijl te bewerken</a:t>
            </a:r>
          </a:p>
        </p:txBody>
      </p:sp>
    </p:spTree>
    <p:extLst>
      <p:ext uri="{BB962C8B-B14F-4D97-AF65-F5344CB8AC3E}">
        <p14:creationId xmlns:p14="http://schemas.microsoft.com/office/powerpoint/2010/main" val="229704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de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687559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2BDCA9D-CA0D-4779-B575-1AB2EFFA7775}" type="datetimeFigureOut">
              <a:rPr lang="nl-NL" smtClean="0"/>
              <a:t>17-10-2022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de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9772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de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Tree>
    <p:extLst>
      <p:ext uri="{BB962C8B-B14F-4D97-AF65-F5344CB8AC3E}">
        <p14:creationId xmlns:p14="http://schemas.microsoft.com/office/powerpoint/2010/main" val="2632188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2BDCA9D-CA0D-4779-B575-1AB2EFFA7775}" type="datetimeFigureOut">
              <a:rPr lang="nl-NL" smtClean="0"/>
              <a:t>17-10-2022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de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670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A2BDCA9D-CA0D-4779-B575-1AB2EFFA7775}" type="datetimeFigureOut">
              <a:rPr lang="nl-NL" smtClean="0"/>
              <a:t>17-10-2022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de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74976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de stijl te bewerken</a:t>
            </a:r>
          </a:p>
        </p:txBody>
      </p:sp>
    </p:spTree>
    <p:extLst>
      <p:ext uri="{BB962C8B-B14F-4D97-AF65-F5344CB8AC3E}">
        <p14:creationId xmlns:p14="http://schemas.microsoft.com/office/powerpoint/2010/main" val="2221732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D61A97DB-8FB9-4DCB-9896-2DADB053C034}"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610904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D61A97DB-8FB9-4DCB-9896-2DADB053C034}"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8954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de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D61A97DB-8FB9-4DCB-9896-2DADB053C034}"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1520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2BDCA9D-CA0D-4779-B575-1AB2EFFA7775}" type="datetimeFigureOut">
              <a:rPr lang="nl-NL" smtClean="0"/>
              <a:t>17-10-2022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Tree>
    <p:extLst>
      <p:ext uri="{BB962C8B-B14F-4D97-AF65-F5344CB8AC3E}">
        <p14:creationId xmlns:p14="http://schemas.microsoft.com/office/powerpoint/2010/main" val="2884731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de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2BDCA9D-CA0D-4779-B575-1AB2EFFA7775}" type="datetimeFigureOut">
              <a:rPr lang="nl-NL" smtClean="0"/>
              <a:t>17-10-2022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955787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2BDCA9D-CA0D-4779-B575-1AB2EFFA7775}" type="datetimeFigureOut">
              <a:rPr lang="nl-NL" smtClean="0"/>
              <a:t>17-10-2022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Tree>
    <p:extLst>
      <p:ext uri="{BB962C8B-B14F-4D97-AF65-F5344CB8AC3E}">
        <p14:creationId xmlns:p14="http://schemas.microsoft.com/office/powerpoint/2010/main" val="3861587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2BDCA9D-CA0D-4779-B575-1AB2EFFA7775}" type="datetimeFigureOut">
              <a:rPr lang="nl-NL" smtClean="0"/>
              <a:t>17-10-2022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86148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de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Tekststijl van het model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A2BDCA9D-CA0D-4779-B575-1AB2EFFA7775}" type="datetimeFigureOut">
              <a:rPr lang="nl-NL" smtClean="0"/>
              <a:t>17-10-2022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205276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de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D61A97DB-8FB9-4DCB-9896-2DADB053C034}"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A2BDCA9D-CA0D-4779-B575-1AB2EFFA7775}" type="datetimeFigureOut">
              <a:rPr lang="nl-NL" smtClean="0"/>
              <a:t>17-10-2022</a:t>
            </a:fld>
            <a:endParaRPr lang="nl-NL"/>
          </a:p>
        </p:txBody>
      </p:sp>
    </p:spTree>
    <p:extLst>
      <p:ext uri="{BB962C8B-B14F-4D97-AF65-F5344CB8AC3E}">
        <p14:creationId xmlns:p14="http://schemas.microsoft.com/office/powerpoint/2010/main" val="212468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de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Tree>
    <p:extLst>
      <p:ext uri="{BB962C8B-B14F-4D97-AF65-F5344CB8AC3E}">
        <p14:creationId xmlns:p14="http://schemas.microsoft.com/office/powerpoint/2010/main" val="55969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de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D61A97DB-8FB9-4DCB-9896-2DADB053C034}"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1715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de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306454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de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D61A97DB-8FB9-4DCB-9896-2DADB053C034}"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32565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de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D61A97DB-8FB9-4DCB-9896-2DADB053C034}"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68015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A2BDCA9D-CA0D-4779-B575-1AB2EFFA7775}" type="datetimeFigureOut">
              <a:rPr lang="nl-NL" smtClean="0"/>
              <a:t>17-10-2022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D61A97DB-8FB9-4DCB-9896-2DADB053C034}"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26279212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j_3QagzXZkU?feature=oembed" TargetMode="External"/><Relationship Id="rId4" Type="http://schemas.openxmlformats.org/officeDocument/2006/relationships/hyperlink" Target="https://www.youtube.com/watch?v=j_3QagzXZk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yLBccbSYsc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yLBccbSYscg?feature=oembed" TargetMode="External"/><Relationship Id="rId5" Type="http://schemas.openxmlformats.org/officeDocument/2006/relationships/image" Target="../media/image34.jpeg"/><Relationship Id="rId4" Type="http://schemas.openxmlformats.org/officeDocument/2006/relationships/hyperlink" Target="https://www.youtube.com/watch?v=yLBccbSYsc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68921CDF-B6A3-6C6C-0E4D-17C701D4E5EC}"/>
              </a:ext>
            </a:extLst>
          </p:cNvPr>
          <p:cNvSpPr>
            <a:spLocks noGrp="1"/>
          </p:cNvSpPr>
          <p:nvPr>
            <p:ph type="subTitle" idx="1"/>
          </p:nvPr>
        </p:nvSpPr>
        <p:spPr>
          <a:xfrm>
            <a:off x="450851" y="6171136"/>
            <a:ext cx="5645149" cy="3518983"/>
          </a:xfrm>
        </p:spPr>
        <p:txBody>
          <a:bodyPr/>
          <a:lstStyle/>
          <a:p>
            <a:r>
              <a:rPr lang="nl-NL" dirty="0"/>
              <a:t>Voeding leerjaar 1</a:t>
            </a:r>
          </a:p>
        </p:txBody>
      </p:sp>
      <p:sp>
        <p:nvSpPr>
          <p:cNvPr id="3" name="Titel 2">
            <a:extLst>
              <a:ext uri="{FF2B5EF4-FFF2-40B4-BE49-F238E27FC236}">
                <a16:creationId xmlns:a16="http://schemas.microsoft.com/office/drawing/2014/main" id="{F2EE07CA-DAC9-B351-4375-3FCA1F4DC91A}"/>
              </a:ext>
            </a:extLst>
          </p:cNvPr>
          <p:cNvSpPr>
            <a:spLocks noGrp="1"/>
          </p:cNvSpPr>
          <p:nvPr>
            <p:ph type="ctrTitle"/>
          </p:nvPr>
        </p:nvSpPr>
        <p:spPr>
          <a:xfrm>
            <a:off x="374650" y="942321"/>
            <a:ext cx="7197725" cy="2088000"/>
          </a:xfrm>
        </p:spPr>
        <p:txBody>
          <a:bodyPr/>
          <a:lstStyle/>
          <a:p>
            <a:r>
              <a:rPr lang="nl-NL" dirty="0"/>
              <a:t>H4 Voederbehoefte melkvee (deel 1)</a:t>
            </a:r>
          </a:p>
        </p:txBody>
      </p:sp>
      <p:pic>
        <p:nvPicPr>
          <p:cNvPr id="4" name="Afbeelding 3">
            <a:extLst>
              <a:ext uri="{FF2B5EF4-FFF2-40B4-BE49-F238E27FC236}">
                <a16:creationId xmlns:a16="http://schemas.microsoft.com/office/drawing/2014/main" id="{11331D0E-E652-8516-A957-6473FC666067}"/>
              </a:ext>
            </a:extLst>
          </p:cNvPr>
          <p:cNvPicPr>
            <a:picLocks noChangeAspect="1"/>
          </p:cNvPicPr>
          <p:nvPr/>
        </p:nvPicPr>
        <p:blipFill>
          <a:blip r:embed="rId2"/>
          <a:stretch>
            <a:fillRect/>
          </a:stretch>
        </p:blipFill>
        <p:spPr>
          <a:xfrm>
            <a:off x="238392" y="2501026"/>
            <a:ext cx="5712447" cy="3670110"/>
          </a:xfrm>
          <a:prstGeom prst="rect">
            <a:avLst/>
          </a:prstGeom>
        </p:spPr>
      </p:pic>
    </p:spTree>
    <p:extLst>
      <p:ext uri="{BB962C8B-B14F-4D97-AF65-F5344CB8AC3E}">
        <p14:creationId xmlns:p14="http://schemas.microsoft.com/office/powerpoint/2010/main" val="2225233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D9EDD8C-F884-4515-A878-387FB207CEC0}"/>
              </a:ext>
            </a:extLst>
          </p:cNvPr>
          <p:cNvSpPr>
            <a:spLocks noGrp="1"/>
          </p:cNvSpPr>
          <p:nvPr>
            <p:ph idx="1"/>
          </p:nvPr>
        </p:nvSpPr>
        <p:spPr>
          <a:xfrm>
            <a:off x="557912" y="799711"/>
            <a:ext cx="10148187" cy="4929411"/>
          </a:xfrm>
        </p:spPr>
        <p:txBody>
          <a:bodyPr/>
          <a:lstStyle/>
          <a:p>
            <a:r>
              <a:rPr lang="nl-NL" sz="2200" dirty="0"/>
              <a:t>Zit er veel eiwit in deze 2</a:t>
            </a:r>
            <a:r>
              <a:rPr lang="nl-NL" sz="2200" baseline="30000" dirty="0"/>
              <a:t>e</a:t>
            </a:r>
            <a:r>
              <a:rPr lang="nl-NL" sz="2200" dirty="0"/>
              <a:t>-snee-graskuil die in de darm verteerd kan worden?</a:t>
            </a:r>
          </a:p>
          <a:p>
            <a:endParaRPr lang="nl-NL" dirty="0"/>
          </a:p>
        </p:txBody>
      </p:sp>
      <p:pic>
        <p:nvPicPr>
          <p:cNvPr id="5" name="Afbeelding 4">
            <a:extLst>
              <a:ext uri="{FF2B5EF4-FFF2-40B4-BE49-F238E27FC236}">
                <a16:creationId xmlns:a16="http://schemas.microsoft.com/office/drawing/2014/main" id="{679942F6-9BC5-48F4-964B-B91C30B0EA72}"/>
              </a:ext>
            </a:extLst>
          </p:cNvPr>
          <p:cNvPicPr>
            <a:picLocks noChangeAspect="1"/>
          </p:cNvPicPr>
          <p:nvPr/>
        </p:nvPicPr>
        <p:blipFill>
          <a:blip r:embed="rId3"/>
          <a:stretch>
            <a:fillRect/>
          </a:stretch>
        </p:blipFill>
        <p:spPr>
          <a:xfrm>
            <a:off x="2015287" y="1758786"/>
            <a:ext cx="10317081" cy="6613016"/>
          </a:xfrm>
          <a:prstGeom prst="rect">
            <a:avLst/>
          </a:prstGeom>
        </p:spPr>
      </p:pic>
      <p:sp>
        <p:nvSpPr>
          <p:cNvPr id="7" name="Titel 1">
            <a:extLst>
              <a:ext uri="{FF2B5EF4-FFF2-40B4-BE49-F238E27FC236}">
                <a16:creationId xmlns:a16="http://schemas.microsoft.com/office/drawing/2014/main" id="{00B4E924-8D05-4E8A-B12A-982688B9A52A}"/>
              </a:ext>
            </a:extLst>
          </p:cNvPr>
          <p:cNvSpPr txBox="1">
            <a:spLocks/>
          </p:cNvSpPr>
          <p:nvPr/>
        </p:nvSpPr>
        <p:spPr>
          <a:xfrm>
            <a:off x="557912" y="151639"/>
            <a:ext cx="8860565" cy="648072"/>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nl-NL" dirty="0"/>
              <a:t>Darm Verteerbaar Eiwit</a:t>
            </a:r>
          </a:p>
        </p:txBody>
      </p:sp>
      <p:sp>
        <p:nvSpPr>
          <p:cNvPr id="9" name="Tekstvak 8">
            <a:extLst>
              <a:ext uri="{FF2B5EF4-FFF2-40B4-BE49-F238E27FC236}">
                <a16:creationId xmlns:a16="http://schemas.microsoft.com/office/drawing/2014/main" id="{1D8632B6-9EA4-4E92-9156-DB22154AF643}"/>
              </a:ext>
            </a:extLst>
          </p:cNvPr>
          <p:cNvSpPr txBox="1"/>
          <p:nvPr/>
        </p:nvSpPr>
        <p:spPr>
          <a:xfrm>
            <a:off x="3132911" y="5399498"/>
            <a:ext cx="4588040" cy="481263"/>
          </a:xfrm>
          <a:prstGeom prst="rect">
            <a:avLst/>
          </a:prstGeom>
          <a:noFill/>
          <a:ln w="57150">
            <a:solidFill>
              <a:srgbClr val="FF0000"/>
            </a:solidFill>
          </a:ln>
        </p:spPr>
        <p:txBody>
          <a:bodyPr wrap="square" rtlCol="0">
            <a:spAutoFit/>
          </a:bodyPr>
          <a:lstStyle/>
          <a:p>
            <a:endParaRPr lang="nl-NL" dirty="0"/>
          </a:p>
        </p:txBody>
      </p:sp>
    </p:spTree>
    <p:extLst>
      <p:ext uri="{BB962C8B-B14F-4D97-AF65-F5344CB8AC3E}">
        <p14:creationId xmlns:p14="http://schemas.microsoft.com/office/powerpoint/2010/main" val="55389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media 5" title="De voeropname en vertering door Thomas Schonewille (Universiteit Utrecht)">
            <a:hlinkClick r:id="" action="ppaction://media"/>
            <a:extLst>
              <a:ext uri="{FF2B5EF4-FFF2-40B4-BE49-F238E27FC236}">
                <a16:creationId xmlns:a16="http://schemas.microsoft.com/office/drawing/2014/main" id="{39937D1B-6133-4A49-9FF3-84EFD6297143}"/>
              </a:ext>
            </a:extLst>
          </p:cNvPr>
          <p:cNvPicPr>
            <a:picLocks noGrp="1" noRot="1" noChangeAspect="1"/>
          </p:cNvPicPr>
          <p:nvPr>
            <p:ph idx="1"/>
            <a:videoFile r:link="rId1"/>
          </p:nvPr>
        </p:nvPicPr>
        <p:blipFill>
          <a:blip r:embed="rId3"/>
          <a:stretch>
            <a:fillRect/>
          </a:stretch>
        </p:blipFill>
        <p:spPr>
          <a:xfrm>
            <a:off x="1660358" y="1024682"/>
            <a:ext cx="10166684" cy="5743733"/>
          </a:xfrm>
          <a:prstGeom prst="rect">
            <a:avLst/>
          </a:prstGeom>
        </p:spPr>
      </p:pic>
      <p:sp>
        <p:nvSpPr>
          <p:cNvPr id="7" name="Tijdelijke aanduiding voor inhoud 2">
            <a:extLst>
              <a:ext uri="{FF2B5EF4-FFF2-40B4-BE49-F238E27FC236}">
                <a16:creationId xmlns:a16="http://schemas.microsoft.com/office/drawing/2014/main" id="{1F91F344-A0F0-45F4-B8FF-BCB3C396640C}"/>
              </a:ext>
            </a:extLst>
          </p:cNvPr>
          <p:cNvSpPr txBox="1">
            <a:spLocks/>
          </p:cNvSpPr>
          <p:nvPr/>
        </p:nvSpPr>
        <p:spPr>
          <a:xfrm>
            <a:off x="8437395" y="332656"/>
            <a:ext cx="8996362" cy="57930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dirty="0">
                <a:hlinkClick r:id="rId4"/>
              </a:rPr>
              <a:t>Eiwit vertering</a:t>
            </a:r>
            <a:endParaRPr lang="nl-NL" dirty="0"/>
          </a:p>
        </p:txBody>
      </p:sp>
    </p:spTree>
    <p:extLst>
      <p:ext uri="{BB962C8B-B14F-4D97-AF65-F5344CB8AC3E}">
        <p14:creationId xmlns:p14="http://schemas.microsoft.com/office/powerpoint/2010/main" val="251580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A001480-D6F3-8B16-EB9B-F816F31552BE}"/>
              </a:ext>
            </a:extLst>
          </p:cNvPr>
          <p:cNvSpPr>
            <a:spLocks noGrp="1"/>
          </p:cNvSpPr>
          <p:nvPr>
            <p:ph type="subTitle" idx="1"/>
          </p:nvPr>
        </p:nvSpPr>
        <p:spPr/>
        <p:txBody>
          <a:bodyPr>
            <a:normAutofit fontScale="92500"/>
          </a:bodyPr>
          <a:lstStyle/>
          <a:p>
            <a:r>
              <a:rPr lang="nl-NL" dirty="0"/>
              <a:t>Maken vragen Hoofdstuk 4</a:t>
            </a:r>
          </a:p>
          <a:p>
            <a:r>
              <a:rPr lang="nl-NL" dirty="0"/>
              <a:t>Vraag 1 t/m 10 (deel 1)</a:t>
            </a:r>
          </a:p>
          <a:p>
            <a:endParaRPr lang="nl-NL" dirty="0"/>
          </a:p>
          <a:p>
            <a:r>
              <a:rPr lang="nl-NL" dirty="0"/>
              <a:t>Klaar: Oefenen met de lesstof van het ontwikkelcentrum (via Bundle)</a:t>
            </a:r>
          </a:p>
          <a:p>
            <a:endParaRPr lang="nl-NL" dirty="0"/>
          </a:p>
          <a:p>
            <a:r>
              <a:rPr lang="nl-NL" dirty="0"/>
              <a:t>Meenemen: Kuilvoeruitslag of </a:t>
            </a:r>
            <a:r>
              <a:rPr lang="nl-NL" dirty="0" err="1"/>
              <a:t>voerbon</a:t>
            </a:r>
            <a:r>
              <a:rPr lang="nl-NL" dirty="0"/>
              <a:t> van jouw BPV-bedrijf</a:t>
            </a:r>
          </a:p>
        </p:txBody>
      </p:sp>
      <p:sp>
        <p:nvSpPr>
          <p:cNvPr id="3" name="Titel 2">
            <a:extLst>
              <a:ext uri="{FF2B5EF4-FFF2-40B4-BE49-F238E27FC236}">
                <a16:creationId xmlns:a16="http://schemas.microsoft.com/office/drawing/2014/main" id="{35EF2AF6-320E-0F0F-632E-7D197778D30F}"/>
              </a:ext>
            </a:extLst>
          </p:cNvPr>
          <p:cNvSpPr>
            <a:spLocks noGrp="1"/>
          </p:cNvSpPr>
          <p:nvPr>
            <p:ph type="ctrTitle"/>
          </p:nvPr>
        </p:nvSpPr>
        <p:spPr>
          <a:xfrm>
            <a:off x="274656" y="1706114"/>
            <a:ext cx="7197725" cy="2088000"/>
          </a:xfrm>
        </p:spPr>
        <p:txBody>
          <a:bodyPr/>
          <a:lstStyle/>
          <a:p>
            <a:r>
              <a:rPr lang="nl-NL" dirty="0"/>
              <a:t>(huis)werk</a:t>
            </a:r>
          </a:p>
        </p:txBody>
      </p:sp>
    </p:spTree>
    <p:extLst>
      <p:ext uri="{BB962C8B-B14F-4D97-AF65-F5344CB8AC3E}">
        <p14:creationId xmlns:p14="http://schemas.microsoft.com/office/powerpoint/2010/main" val="351413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68921CDF-B6A3-6C6C-0E4D-17C701D4E5EC}"/>
              </a:ext>
            </a:extLst>
          </p:cNvPr>
          <p:cNvSpPr>
            <a:spLocks noGrp="1"/>
          </p:cNvSpPr>
          <p:nvPr>
            <p:ph type="subTitle" idx="1"/>
          </p:nvPr>
        </p:nvSpPr>
        <p:spPr>
          <a:xfrm>
            <a:off x="450851" y="6171136"/>
            <a:ext cx="5645149" cy="3518983"/>
          </a:xfrm>
        </p:spPr>
        <p:txBody>
          <a:bodyPr/>
          <a:lstStyle/>
          <a:p>
            <a:r>
              <a:rPr lang="nl-NL" dirty="0"/>
              <a:t>Voeding leerjaar 1</a:t>
            </a:r>
          </a:p>
        </p:txBody>
      </p:sp>
      <p:sp>
        <p:nvSpPr>
          <p:cNvPr id="3" name="Titel 2">
            <a:extLst>
              <a:ext uri="{FF2B5EF4-FFF2-40B4-BE49-F238E27FC236}">
                <a16:creationId xmlns:a16="http://schemas.microsoft.com/office/drawing/2014/main" id="{F2EE07CA-DAC9-B351-4375-3FCA1F4DC91A}"/>
              </a:ext>
            </a:extLst>
          </p:cNvPr>
          <p:cNvSpPr>
            <a:spLocks noGrp="1"/>
          </p:cNvSpPr>
          <p:nvPr>
            <p:ph type="ctrTitle"/>
          </p:nvPr>
        </p:nvSpPr>
        <p:spPr>
          <a:xfrm>
            <a:off x="374650" y="942321"/>
            <a:ext cx="7618282" cy="2088000"/>
          </a:xfrm>
        </p:spPr>
        <p:txBody>
          <a:bodyPr/>
          <a:lstStyle/>
          <a:p>
            <a:r>
              <a:rPr lang="nl-NL" dirty="0"/>
              <a:t>H4 Voederbehoefte melkvee (deel 2)</a:t>
            </a:r>
          </a:p>
        </p:txBody>
      </p:sp>
      <p:pic>
        <p:nvPicPr>
          <p:cNvPr id="4" name="Afbeelding 3">
            <a:extLst>
              <a:ext uri="{FF2B5EF4-FFF2-40B4-BE49-F238E27FC236}">
                <a16:creationId xmlns:a16="http://schemas.microsoft.com/office/drawing/2014/main" id="{11331D0E-E652-8516-A957-6473FC666067}"/>
              </a:ext>
            </a:extLst>
          </p:cNvPr>
          <p:cNvPicPr>
            <a:picLocks noChangeAspect="1"/>
          </p:cNvPicPr>
          <p:nvPr/>
        </p:nvPicPr>
        <p:blipFill>
          <a:blip r:embed="rId2"/>
          <a:stretch>
            <a:fillRect/>
          </a:stretch>
        </p:blipFill>
        <p:spPr>
          <a:xfrm>
            <a:off x="238392" y="2501026"/>
            <a:ext cx="5712447" cy="3670110"/>
          </a:xfrm>
          <a:prstGeom prst="rect">
            <a:avLst/>
          </a:prstGeom>
        </p:spPr>
      </p:pic>
    </p:spTree>
    <p:extLst>
      <p:ext uri="{BB962C8B-B14F-4D97-AF65-F5344CB8AC3E}">
        <p14:creationId xmlns:p14="http://schemas.microsoft.com/office/powerpoint/2010/main" val="1318878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5" y="296863"/>
            <a:ext cx="10260000" cy="1160403"/>
          </a:xfrm>
        </p:spPr>
        <p:txBody>
          <a:bodyPr anchor="t">
            <a:normAutofit/>
          </a:bodyPr>
          <a:lstStyle/>
          <a:p>
            <a:r>
              <a:rPr lang="nl-NL" dirty="0"/>
              <a:t>Voerbehoefte rund</a:t>
            </a:r>
          </a:p>
        </p:txBody>
      </p:sp>
      <p:sp>
        <p:nvSpPr>
          <p:cNvPr id="3" name="Tijdelijke aanduiding voor inhoud 2"/>
          <p:cNvSpPr>
            <a:spLocks noGrp="1"/>
          </p:cNvSpPr>
          <p:nvPr>
            <p:ph idx="1"/>
          </p:nvPr>
        </p:nvSpPr>
        <p:spPr>
          <a:xfrm>
            <a:off x="468294" y="1013544"/>
            <a:ext cx="10590567" cy="4830912"/>
          </a:xfrm>
        </p:spPr>
        <p:txBody>
          <a:bodyPr>
            <a:normAutofit fontScale="85000" lnSpcReduction="20000"/>
          </a:bodyPr>
          <a:lstStyle/>
          <a:p>
            <a:pPr marL="0" indent="0">
              <a:lnSpc>
                <a:spcPct val="90000"/>
              </a:lnSpc>
              <a:buNone/>
            </a:pPr>
            <a:r>
              <a:rPr lang="nl-NL" sz="2300" dirty="0"/>
              <a:t>Deel 1:</a:t>
            </a:r>
          </a:p>
          <a:p>
            <a:pPr>
              <a:lnSpc>
                <a:spcPct val="90000"/>
              </a:lnSpc>
              <a:buFont typeface="Courier New" panose="02070309020205020404" pitchFamily="49" charset="0"/>
              <a:buChar char="o"/>
            </a:pPr>
            <a:r>
              <a:rPr lang="nl-NL" sz="2300" dirty="0"/>
              <a:t>DS</a:t>
            </a:r>
          </a:p>
          <a:p>
            <a:pPr>
              <a:lnSpc>
                <a:spcPct val="90000"/>
              </a:lnSpc>
              <a:buFont typeface="Courier New" panose="02070309020205020404" pitchFamily="49" charset="0"/>
              <a:buChar char="o"/>
            </a:pPr>
            <a:r>
              <a:rPr lang="nl-NL" sz="2300" dirty="0"/>
              <a:t>VCOS</a:t>
            </a:r>
          </a:p>
          <a:p>
            <a:pPr>
              <a:lnSpc>
                <a:spcPct val="90000"/>
              </a:lnSpc>
              <a:buFont typeface="Courier New" panose="02070309020205020404" pitchFamily="49" charset="0"/>
              <a:buChar char="o"/>
            </a:pPr>
            <a:r>
              <a:rPr lang="nl-NL" sz="2300" dirty="0"/>
              <a:t>VEM / VEVI</a:t>
            </a:r>
          </a:p>
          <a:p>
            <a:pPr>
              <a:lnSpc>
                <a:spcPct val="90000"/>
              </a:lnSpc>
              <a:buFont typeface="Courier New" panose="02070309020205020404" pitchFamily="49" charset="0"/>
              <a:buChar char="o"/>
            </a:pPr>
            <a:r>
              <a:rPr lang="nl-NL" sz="2300" dirty="0"/>
              <a:t>DVE</a:t>
            </a:r>
          </a:p>
          <a:p>
            <a:pPr>
              <a:lnSpc>
                <a:spcPct val="90000"/>
              </a:lnSpc>
              <a:buFont typeface="Courier New" panose="02070309020205020404" pitchFamily="49" charset="0"/>
              <a:buChar char="o"/>
            </a:pPr>
            <a:r>
              <a:rPr lang="nl-NL" sz="2300" dirty="0"/>
              <a:t>Bestendig eiwit </a:t>
            </a:r>
          </a:p>
          <a:p>
            <a:pPr>
              <a:lnSpc>
                <a:spcPct val="90000"/>
              </a:lnSpc>
              <a:buFont typeface="Courier New" panose="02070309020205020404" pitchFamily="49" charset="0"/>
              <a:buChar char="o"/>
            </a:pPr>
            <a:r>
              <a:rPr lang="nl-NL" sz="2300" dirty="0"/>
              <a:t>Onbestendig eiwit</a:t>
            </a:r>
          </a:p>
          <a:p>
            <a:pPr>
              <a:lnSpc>
                <a:spcPct val="90000"/>
              </a:lnSpc>
              <a:buFont typeface="Courier New" panose="02070309020205020404" pitchFamily="49" charset="0"/>
              <a:buChar char="o"/>
            </a:pPr>
            <a:endParaRPr lang="nl-NL" sz="2300" dirty="0"/>
          </a:p>
          <a:p>
            <a:pPr marL="0" indent="0">
              <a:lnSpc>
                <a:spcPct val="90000"/>
              </a:lnSpc>
              <a:buNone/>
            </a:pPr>
            <a:endParaRPr lang="nl-NL" sz="2300" dirty="0"/>
          </a:p>
          <a:p>
            <a:pPr marL="0" indent="0">
              <a:lnSpc>
                <a:spcPct val="90000"/>
              </a:lnSpc>
              <a:buNone/>
            </a:pPr>
            <a:r>
              <a:rPr lang="nl-NL" sz="2300" dirty="0"/>
              <a:t>Deel 2:</a:t>
            </a:r>
          </a:p>
          <a:p>
            <a:pPr>
              <a:lnSpc>
                <a:spcPct val="90000"/>
              </a:lnSpc>
              <a:buFont typeface="Courier New" panose="02070309020205020404" pitchFamily="49" charset="0"/>
              <a:buChar char="o"/>
            </a:pPr>
            <a:r>
              <a:rPr lang="nl-NL" sz="2300" dirty="0"/>
              <a:t>FOS</a:t>
            </a:r>
          </a:p>
          <a:p>
            <a:pPr>
              <a:lnSpc>
                <a:spcPct val="90000"/>
              </a:lnSpc>
              <a:buFont typeface="Courier New" panose="02070309020205020404" pitchFamily="49" charset="0"/>
              <a:buChar char="o"/>
            </a:pPr>
            <a:r>
              <a:rPr lang="nl-NL" sz="2300" dirty="0"/>
              <a:t>VOS</a:t>
            </a:r>
          </a:p>
          <a:p>
            <a:pPr>
              <a:lnSpc>
                <a:spcPct val="90000"/>
              </a:lnSpc>
              <a:buFont typeface="Courier New" panose="02070309020205020404" pitchFamily="49" charset="0"/>
              <a:buChar char="o"/>
            </a:pPr>
            <a:r>
              <a:rPr lang="nl-NL" sz="2300" dirty="0"/>
              <a:t>OEB</a:t>
            </a:r>
          </a:p>
          <a:p>
            <a:pPr marL="0" indent="0">
              <a:lnSpc>
                <a:spcPct val="90000"/>
              </a:lnSpc>
              <a:buNone/>
            </a:pPr>
            <a:endParaRPr lang="nl-NL" sz="2300" dirty="0"/>
          </a:p>
          <a:p>
            <a:pPr marL="0" indent="0">
              <a:lnSpc>
                <a:spcPct val="90000"/>
              </a:lnSpc>
              <a:buNone/>
            </a:pPr>
            <a:endParaRPr lang="nl-NL" sz="2300" dirty="0"/>
          </a:p>
          <a:p>
            <a:pPr marL="0" indent="0">
              <a:lnSpc>
                <a:spcPct val="90000"/>
              </a:lnSpc>
              <a:buNone/>
            </a:pPr>
            <a:endParaRPr lang="nl-NL" sz="2300" dirty="0"/>
          </a:p>
          <a:p>
            <a:pPr marL="0" indent="0">
              <a:lnSpc>
                <a:spcPct val="90000"/>
              </a:lnSpc>
              <a:buNone/>
            </a:pPr>
            <a:endParaRPr lang="nl-NL" sz="2300" dirty="0"/>
          </a:p>
        </p:txBody>
      </p:sp>
      <p:sp>
        <p:nvSpPr>
          <p:cNvPr id="4" name="Tijdelijke aanduiding voor inhoud 2">
            <a:extLst>
              <a:ext uri="{FF2B5EF4-FFF2-40B4-BE49-F238E27FC236}">
                <a16:creationId xmlns:a16="http://schemas.microsoft.com/office/drawing/2014/main" id="{B322E5E4-CCE3-117B-E770-DA6208574A7A}"/>
              </a:ext>
            </a:extLst>
          </p:cNvPr>
          <p:cNvSpPr txBox="1">
            <a:spLocks/>
          </p:cNvSpPr>
          <p:nvPr/>
        </p:nvSpPr>
        <p:spPr>
          <a:xfrm>
            <a:off x="5501475" y="3888759"/>
            <a:ext cx="10590567" cy="4419599"/>
          </a:xfrm>
          <a:prstGeom prst="rect">
            <a:avLst/>
          </a:prstGeom>
        </p:spPr>
        <p:txBody>
          <a:bodyPr vert="horz" lIns="0" tIns="0" rIns="0" bIns="0" numCol="2" spcCol="180000" rtlCol="0">
            <a:normAutofit/>
          </a:bodyPr>
          <a:lstStyle>
            <a:lvl1pPr marL="648000" indent="-648000" algn="l" defTabSz="914400" rtl="0" eaLnBrk="1" latinLnBrk="0" hangingPunct="1">
              <a:lnSpc>
                <a:spcPct val="100000"/>
              </a:lnSpc>
              <a:spcBef>
                <a:spcPts val="2800"/>
              </a:spcBef>
              <a:buClr>
                <a:schemeClr val="accent1"/>
              </a:buClr>
              <a:buFont typeface="+mj-lt"/>
              <a:buAutoNum type="arabicPeriod"/>
              <a:defRPr sz="3000" b="1" kern="1200">
                <a:solidFill>
                  <a:schemeClr val="accent3"/>
                </a:solidFill>
                <a:latin typeface="+mn-lt"/>
                <a:ea typeface="+mn-ea"/>
                <a:cs typeface="+mn-cs"/>
              </a:defRPr>
            </a:lvl1pPr>
            <a:lvl2pPr marL="648000" indent="0" algn="l" defTabSz="914400" rtl="0" eaLnBrk="1" latinLnBrk="0" hangingPunct="1">
              <a:lnSpc>
                <a:spcPct val="100000"/>
              </a:lnSpc>
              <a:spcBef>
                <a:spcPts val="200"/>
              </a:spcBef>
              <a:buFont typeface="+mj-lt"/>
              <a:buNone/>
              <a:defRPr sz="1800" kern="1200">
                <a:solidFill>
                  <a:schemeClr val="accent3"/>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nSpc>
                <a:spcPct val="90000"/>
              </a:lnSpc>
              <a:buFont typeface="+mj-lt"/>
              <a:buNone/>
            </a:pPr>
            <a:r>
              <a:rPr lang="nl-NL" sz="2300" dirty="0"/>
              <a:t>Opdracht:</a:t>
            </a:r>
            <a:br>
              <a:rPr lang="nl-NL" sz="2300" dirty="0"/>
            </a:br>
            <a:r>
              <a:rPr lang="nl-NL" sz="2300" dirty="0"/>
              <a:t>- Zoek van ieder begrip de juiste informatie op. </a:t>
            </a:r>
          </a:p>
          <a:p>
            <a:pPr marL="0" indent="0">
              <a:lnSpc>
                <a:spcPct val="90000"/>
              </a:lnSpc>
              <a:buFont typeface="+mj-lt"/>
              <a:buNone/>
            </a:pPr>
            <a:r>
              <a:rPr lang="nl-NL" sz="2300" dirty="0"/>
              <a:t>- En bekijk of je bovenstaande onderdelen op jouw kuilvoeruitslag kunt vinden.</a:t>
            </a:r>
          </a:p>
        </p:txBody>
      </p:sp>
    </p:spTree>
    <p:extLst>
      <p:ext uri="{BB962C8B-B14F-4D97-AF65-F5344CB8AC3E}">
        <p14:creationId xmlns:p14="http://schemas.microsoft.com/office/powerpoint/2010/main" val="222588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FOS &amp; VOS</a:t>
            </a:r>
          </a:p>
        </p:txBody>
      </p:sp>
      <p:sp>
        <p:nvSpPr>
          <p:cNvPr id="3" name="Tijdelijke aanduiding voor inhoud 2"/>
          <p:cNvSpPr>
            <a:spLocks noGrp="1"/>
          </p:cNvSpPr>
          <p:nvPr>
            <p:ph idx="1"/>
          </p:nvPr>
        </p:nvSpPr>
        <p:spPr>
          <a:xfrm>
            <a:off x="1125263" y="1457266"/>
            <a:ext cx="6437364" cy="4929411"/>
          </a:xfrm>
        </p:spPr>
        <p:txBody>
          <a:bodyPr/>
          <a:lstStyle/>
          <a:p>
            <a:pPr marL="0" indent="0">
              <a:buNone/>
            </a:pPr>
            <a:r>
              <a:rPr lang="nl-NL" sz="2200" b="1" dirty="0"/>
              <a:t>FOS: Fermenteerbare organische stof</a:t>
            </a:r>
          </a:p>
          <a:p>
            <a:pPr marL="0" indent="0">
              <a:buNone/>
            </a:pPr>
            <a:r>
              <a:rPr lang="nl-NL" sz="2200" dirty="0"/>
              <a:t>= afgebroken OS in de pens (=energie in pens)</a:t>
            </a:r>
          </a:p>
          <a:p>
            <a:pPr marL="0" indent="0">
              <a:buNone/>
            </a:pPr>
            <a:r>
              <a:rPr lang="nl-NL" sz="2200" dirty="0"/>
              <a:t>(bestaat het grootste deel uit suiker en zetmeel)</a:t>
            </a:r>
            <a:br>
              <a:rPr lang="nl-NL" sz="2200" dirty="0"/>
            </a:br>
            <a:endParaRPr lang="nl-NL" sz="2200" dirty="0"/>
          </a:p>
          <a:p>
            <a:pPr marL="0" indent="0">
              <a:buNone/>
            </a:pPr>
            <a:r>
              <a:rPr lang="nl-NL" sz="2200" b="1" dirty="0"/>
              <a:t>VOS : Verteerbare organische stof</a:t>
            </a:r>
          </a:p>
          <a:p>
            <a:pPr marL="0" indent="0">
              <a:buNone/>
            </a:pPr>
            <a:r>
              <a:rPr lang="nl-NL" sz="2200" dirty="0"/>
              <a:t>= afgebroken OS in de pens + afgebroken OS in de darmen = VOS</a:t>
            </a:r>
            <a:br>
              <a:rPr lang="nl-NL" dirty="0"/>
            </a:br>
            <a:endParaRPr lang="nl-NL" dirty="0"/>
          </a:p>
          <a:p>
            <a:pPr marL="0" indent="0">
              <a:buNone/>
            </a:pPr>
            <a:endParaRPr lang="nl-NL" sz="2400" dirty="0"/>
          </a:p>
          <a:p>
            <a:pPr marL="0" indent="0">
              <a:buNone/>
            </a:pPr>
            <a:r>
              <a:rPr lang="nl-NL" sz="2400" dirty="0"/>
              <a:t>Producten met lage FOS en hoge VOS zijn stoffen die nauwelijks in de pens kunnen worden afgebroken. </a:t>
            </a:r>
          </a:p>
        </p:txBody>
      </p:sp>
      <p:pic>
        <p:nvPicPr>
          <p:cNvPr id="6" name="Afbeelding 5">
            <a:extLst>
              <a:ext uri="{FF2B5EF4-FFF2-40B4-BE49-F238E27FC236}">
                <a16:creationId xmlns:a16="http://schemas.microsoft.com/office/drawing/2014/main" id="{64BD3F09-1351-4479-A02D-D10E8248A5D7}"/>
              </a:ext>
            </a:extLst>
          </p:cNvPr>
          <p:cNvPicPr>
            <a:picLocks noChangeAspect="1"/>
          </p:cNvPicPr>
          <p:nvPr/>
        </p:nvPicPr>
        <p:blipFill rotWithShape="1">
          <a:blip r:embed="rId3"/>
          <a:srcRect t="2988"/>
          <a:stretch/>
        </p:blipFill>
        <p:spPr>
          <a:xfrm>
            <a:off x="7956041" y="2732441"/>
            <a:ext cx="4139565" cy="2893807"/>
          </a:xfrm>
          <a:prstGeom prst="rect">
            <a:avLst/>
          </a:prstGeom>
        </p:spPr>
      </p:pic>
    </p:spTree>
    <p:extLst>
      <p:ext uri="{BB962C8B-B14F-4D97-AF65-F5344CB8AC3E}">
        <p14:creationId xmlns:p14="http://schemas.microsoft.com/office/powerpoint/2010/main" val="75204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53971-5288-49DB-91A1-692FFE4DE075}"/>
              </a:ext>
            </a:extLst>
          </p:cNvPr>
          <p:cNvSpPr>
            <a:spLocks noGrp="1"/>
          </p:cNvSpPr>
          <p:nvPr>
            <p:ph type="title"/>
          </p:nvPr>
        </p:nvSpPr>
        <p:spPr/>
        <p:txBody>
          <a:bodyPr/>
          <a:lstStyle/>
          <a:p>
            <a:r>
              <a:rPr lang="nl-NL" dirty="0"/>
              <a:t>Fermenteren en Verteren </a:t>
            </a:r>
            <a:br>
              <a:rPr lang="nl-NL" dirty="0"/>
            </a:br>
            <a:r>
              <a:rPr lang="nl-NL" dirty="0"/>
              <a:t>(varken </a:t>
            </a:r>
            <a:r>
              <a:rPr lang="nl-NL" dirty="0" err="1"/>
              <a:t>vs</a:t>
            </a:r>
            <a:r>
              <a:rPr lang="nl-NL" dirty="0"/>
              <a:t> koe)</a:t>
            </a:r>
          </a:p>
        </p:txBody>
      </p:sp>
      <p:pic>
        <p:nvPicPr>
          <p:cNvPr id="4" name="Afbeelding 3">
            <a:extLst>
              <a:ext uri="{FF2B5EF4-FFF2-40B4-BE49-F238E27FC236}">
                <a16:creationId xmlns:a16="http://schemas.microsoft.com/office/drawing/2014/main" id="{6D794465-C1AB-469E-BC96-FAB177FEB884}"/>
              </a:ext>
            </a:extLst>
          </p:cNvPr>
          <p:cNvPicPr>
            <a:picLocks noChangeAspect="1"/>
          </p:cNvPicPr>
          <p:nvPr/>
        </p:nvPicPr>
        <p:blipFill>
          <a:blip r:embed="rId3"/>
          <a:stretch>
            <a:fillRect/>
          </a:stretch>
        </p:blipFill>
        <p:spPr>
          <a:xfrm>
            <a:off x="0" y="2185453"/>
            <a:ext cx="6806745" cy="4672547"/>
          </a:xfrm>
          <a:prstGeom prst="rect">
            <a:avLst/>
          </a:prstGeom>
        </p:spPr>
      </p:pic>
      <p:pic>
        <p:nvPicPr>
          <p:cNvPr id="7" name="Afbeelding 6">
            <a:extLst>
              <a:ext uri="{FF2B5EF4-FFF2-40B4-BE49-F238E27FC236}">
                <a16:creationId xmlns:a16="http://schemas.microsoft.com/office/drawing/2014/main" id="{5B58ECF4-E3F0-451C-BD92-29DC70C4FD2A}"/>
              </a:ext>
            </a:extLst>
          </p:cNvPr>
          <p:cNvPicPr>
            <a:picLocks noChangeAspect="1"/>
          </p:cNvPicPr>
          <p:nvPr/>
        </p:nvPicPr>
        <p:blipFill>
          <a:blip r:embed="rId4"/>
          <a:stretch>
            <a:fillRect/>
          </a:stretch>
        </p:blipFill>
        <p:spPr>
          <a:xfrm>
            <a:off x="6806745" y="2786231"/>
            <a:ext cx="5152494" cy="3546201"/>
          </a:xfrm>
          <a:prstGeom prst="rect">
            <a:avLst/>
          </a:prstGeom>
        </p:spPr>
      </p:pic>
    </p:spTree>
    <p:extLst>
      <p:ext uri="{BB962C8B-B14F-4D97-AF65-F5344CB8AC3E}">
        <p14:creationId xmlns:p14="http://schemas.microsoft.com/office/powerpoint/2010/main" val="3385631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5AEAA46-036E-4D03-B5E0-B09BB81C0146}"/>
              </a:ext>
            </a:extLst>
          </p:cNvPr>
          <p:cNvSpPr>
            <a:spLocks noGrp="1"/>
          </p:cNvSpPr>
          <p:nvPr>
            <p:ph idx="1"/>
          </p:nvPr>
        </p:nvSpPr>
        <p:spPr>
          <a:xfrm>
            <a:off x="591954" y="964294"/>
            <a:ext cx="10295021" cy="4929411"/>
          </a:xfrm>
        </p:spPr>
        <p:txBody>
          <a:bodyPr/>
          <a:lstStyle/>
          <a:p>
            <a:r>
              <a:rPr lang="nl-NL" sz="2200" dirty="0"/>
              <a:t>Hoe beoordeel jij de VOS en FOS van deze Snijmaiskuil?</a:t>
            </a:r>
          </a:p>
        </p:txBody>
      </p:sp>
      <p:pic>
        <p:nvPicPr>
          <p:cNvPr id="4" name="Afbeelding 3">
            <a:extLst>
              <a:ext uri="{FF2B5EF4-FFF2-40B4-BE49-F238E27FC236}">
                <a16:creationId xmlns:a16="http://schemas.microsoft.com/office/drawing/2014/main" id="{FC552802-40F8-4812-A339-DCACF7B5A1DF}"/>
              </a:ext>
            </a:extLst>
          </p:cNvPr>
          <p:cNvPicPr>
            <a:picLocks noChangeAspect="1"/>
          </p:cNvPicPr>
          <p:nvPr/>
        </p:nvPicPr>
        <p:blipFill rotWithShape="1">
          <a:blip r:embed="rId3"/>
          <a:srcRect l="27469" t="3361" b="7258"/>
          <a:stretch/>
        </p:blipFill>
        <p:spPr>
          <a:xfrm rot="5400000">
            <a:off x="773061" y="1936034"/>
            <a:ext cx="10984769" cy="10152646"/>
          </a:xfrm>
          <a:prstGeom prst="rect">
            <a:avLst/>
          </a:prstGeom>
        </p:spPr>
      </p:pic>
      <p:sp>
        <p:nvSpPr>
          <p:cNvPr id="6" name="Titel 5">
            <a:extLst>
              <a:ext uri="{FF2B5EF4-FFF2-40B4-BE49-F238E27FC236}">
                <a16:creationId xmlns:a16="http://schemas.microsoft.com/office/drawing/2014/main" id="{86576EDF-53D3-415E-9D3F-434283D8434F}"/>
              </a:ext>
            </a:extLst>
          </p:cNvPr>
          <p:cNvSpPr>
            <a:spLocks noGrp="1"/>
          </p:cNvSpPr>
          <p:nvPr>
            <p:ph type="title"/>
          </p:nvPr>
        </p:nvSpPr>
        <p:spPr>
          <a:xfrm>
            <a:off x="778945" y="253657"/>
            <a:ext cx="10108030" cy="1160403"/>
          </a:xfrm>
        </p:spPr>
        <p:txBody>
          <a:bodyPr/>
          <a:lstStyle/>
          <a:p>
            <a:r>
              <a:rPr lang="nl-NL" dirty="0"/>
              <a:t>FOS en VOS</a:t>
            </a:r>
            <a:br>
              <a:rPr lang="nl-NL" dirty="0"/>
            </a:br>
            <a:endParaRPr lang="nl-NL" dirty="0"/>
          </a:p>
        </p:txBody>
      </p:sp>
      <p:pic>
        <p:nvPicPr>
          <p:cNvPr id="7" name="Afbeelding 6">
            <a:extLst>
              <a:ext uri="{FF2B5EF4-FFF2-40B4-BE49-F238E27FC236}">
                <a16:creationId xmlns:a16="http://schemas.microsoft.com/office/drawing/2014/main" id="{41186C93-9690-4280-94B8-DA0B05688E2E}"/>
              </a:ext>
            </a:extLst>
          </p:cNvPr>
          <p:cNvPicPr>
            <a:picLocks noChangeAspect="1"/>
          </p:cNvPicPr>
          <p:nvPr/>
        </p:nvPicPr>
        <p:blipFill>
          <a:blip r:embed="rId4"/>
          <a:stretch>
            <a:fillRect/>
          </a:stretch>
        </p:blipFill>
        <p:spPr>
          <a:xfrm>
            <a:off x="2334126" y="5449605"/>
            <a:ext cx="4531235" cy="746658"/>
          </a:xfrm>
          <a:prstGeom prst="rect">
            <a:avLst/>
          </a:prstGeom>
        </p:spPr>
      </p:pic>
    </p:spTree>
    <p:extLst>
      <p:ext uri="{BB962C8B-B14F-4D97-AF65-F5344CB8AC3E}">
        <p14:creationId xmlns:p14="http://schemas.microsoft.com/office/powerpoint/2010/main" val="29595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OEB</a:t>
            </a:r>
          </a:p>
        </p:txBody>
      </p:sp>
      <p:sp>
        <p:nvSpPr>
          <p:cNvPr id="3" name="Tijdelijke aanduiding voor inhoud 2"/>
          <p:cNvSpPr>
            <a:spLocks noGrp="1"/>
          </p:cNvSpPr>
          <p:nvPr>
            <p:ph idx="1"/>
          </p:nvPr>
        </p:nvSpPr>
        <p:spPr>
          <a:xfrm>
            <a:off x="1098096" y="1040587"/>
            <a:ext cx="9774804" cy="5394314"/>
          </a:xfrm>
        </p:spPr>
        <p:txBody>
          <a:bodyPr>
            <a:normAutofit/>
          </a:bodyPr>
          <a:lstStyle/>
          <a:p>
            <a:pPr marL="0" indent="0">
              <a:buNone/>
            </a:pPr>
            <a:r>
              <a:rPr lang="nl-NL" sz="2400" dirty="0"/>
              <a:t>OEB = Onbestendig eiwit balans (in de pens)</a:t>
            </a:r>
          </a:p>
          <a:p>
            <a:pPr marL="0" indent="0">
              <a:buNone/>
            </a:pPr>
            <a:endParaRPr lang="nl-NL" sz="2400" dirty="0"/>
          </a:p>
          <a:p>
            <a:pPr marL="0" indent="0">
              <a:buNone/>
            </a:pPr>
            <a:r>
              <a:rPr lang="nl-NL" sz="2400" dirty="0"/>
              <a:t>Wat was Onbestendig eiwit ook al weer?</a:t>
            </a:r>
          </a:p>
          <a:p>
            <a:pPr>
              <a:buFont typeface="Wingdings" panose="05000000000000000000" pitchFamily="2" charset="2"/>
              <a:buChar char="Ø"/>
            </a:pPr>
            <a:r>
              <a:rPr lang="nl-NL" sz="2400" dirty="0"/>
              <a:t>Eiwit wat in pens al ‘vrijkomt’.</a:t>
            </a:r>
          </a:p>
          <a:p>
            <a:pPr marL="0" indent="0">
              <a:buNone/>
            </a:pPr>
            <a:r>
              <a:rPr lang="nl-NL" sz="2400" dirty="0"/>
              <a:t>Wat  is FOS?</a:t>
            </a:r>
          </a:p>
          <a:p>
            <a:pPr>
              <a:buFont typeface="Wingdings" panose="05000000000000000000" pitchFamily="2" charset="2"/>
              <a:buChar char="Ø"/>
            </a:pPr>
            <a:r>
              <a:rPr lang="nl-NL" sz="2400" dirty="0"/>
              <a:t>Energie die in pens vrijkomt.</a:t>
            </a:r>
          </a:p>
          <a:p>
            <a:pPr marL="0" indent="0">
              <a:buNone/>
            </a:pPr>
            <a:endParaRPr lang="nl-NL" sz="2400" dirty="0"/>
          </a:p>
          <a:p>
            <a:pPr>
              <a:buFont typeface="Wingdings" panose="05000000000000000000" pitchFamily="2" charset="2"/>
              <a:buChar char="à"/>
            </a:pPr>
            <a:endParaRPr lang="nl-NL" sz="2400" dirty="0">
              <a:sym typeface="Wingdings" panose="05000000000000000000" pitchFamily="2" charset="2"/>
            </a:endParaRPr>
          </a:p>
          <a:p>
            <a:pPr>
              <a:buFont typeface="Wingdings" panose="05000000000000000000" pitchFamily="2" charset="2"/>
              <a:buChar char="à"/>
            </a:pPr>
            <a:r>
              <a:rPr lang="nl-NL" sz="2400" dirty="0">
                <a:sym typeface="Wingdings" panose="05000000000000000000" pitchFamily="2" charset="2"/>
              </a:rPr>
              <a:t>OEB moet 0 zijn, dan is er een balans (</a:t>
            </a:r>
            <a:r>
              <a:rPr lang="nl-NL" sz="2400" dirty="0" err="1">
                <a:sym typeface="Wingdings" panose="05000000000000000000" pitchFamily="2" charset="2"/>
              </a:rPr>
              <a:t>ivm</a:t>
            </a:r>
            <a:r>
              <a:rPr lang="nl-NL" sz="2400" dirty="0">
                <a:sym typeface="Wingdings" panose="05000000000000000000" pitchFamily="2" charset="2"/>
              </a:rPr>
              <a:t> verliezen houden we minimaal +150 aan)</a:t>
            </a:r>
          </a:p>
          <a:p>
            <a:pPr marL="0" indent="0">
              <a:buNone/>
            </a:pPr>
            <a:br>
              <a:rPr lang="nl-NL" sz="2400" dirty="0">
                <a:sym typeface="Wingdings" panose="05000000000000000000" pitchFamily="2" charset="2"/>
                <a:hlinkClick r:id="rId3"/>
              </a:rPr>
            </a:br>
            <a:endParaRPr lang="nl-NL" sz="2400" dirty="0">
              <a:sym typeface="Wingdings" panose="05000000000000000000" pitchFamily="2" charset="2"/>
            </a:endParaRPr>
          </a:p>
        </p:txBody>
      </p:sp>
      <p:pic>
        <p:nvPicPr>
          <p:cNvPr id="5" name="Afbeelding 4">
            <a:extLst>
              <a:ext uri="{FF2B5EF4-FFF2-40B4-BE49-F238E27FC236}">
                <a16:creationId xmlns:a16="http://schemas.microsoft.com/office/drawing/2014/main" id="{576DF7CE-768E-4083-BFD8-30A157FD1152}"/>
              </a:ext>
            </a:extLst>
          </p:cNvPr>
          <p:cNvPicPr>
            <a:picLocks noChangeAspect="1"/>
          </p:cNvPicPr>
          <p:nvPr/>
        </p:nvPicPr>
        <p:blipFill>
          <a:blip r:embed="rId4"/>
          <a:stretch>
            <a:fillRect/>
          </a:stretch>
        </p:blipFill>
        <p:spPr>
          <a:xfrm>
            <a:off x="7200237" y="1624263"/>
            <a:ext cx="4749665" cy="2363683"/>
          </a:xfrm>
          <a:prstGeom prst="rect">
            <a:avLst/>
          </a:prstGeom>
        </p:spPr>
      </p:pic>
    </p:spTree>
    <p:extLst>
      <p:ext uri="{BB962C8B-B14F-4D97-AF65-F5344CB8AC3E}">
        <p14:creationId xmlns:p14="http://schemas.microsoft.com/office/powerpoint/2010/main" val="123902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OEB</a:t>
            </a:r>
          </a:p>
        </p:txBody>
      </p:sp>
      <p:sp>
        <p:nvSpPr>
          <p:cNvPr id="3" name="Tijdelijke aanduiding voor inhoud 2"/>
          <p:cNvSpPr>
            <a:spLocks noGrp="1"/>
          </p:cNvSpPr>
          <p:nvPr>
            <p:ph idx="1"/>
          </p:nvPr>
        </p:nvSpPr>
        <p:spPr>
          <a:xfrm>
            <a:off x="520755" y="1336049"/>
            <a:ext cx="10970792" cy="5394314"/>
          </a:xfrm>
        </p:spPr>
        <p:txBody>
          <a:bodyPr>
            <a:normAutofit/>
          </a:bodyPr>
          <a:lstStyle/>
          <a:p>
            <a:pPr>
              <a:buFont typeface="Wingdings" panose="05000000000000000000" pitchFamily="2" charset="2"/>
              <a:buChar char="à"/>
            </a:pPr>
            <a:r>
              <a:rPr lang="nl-NL" sz="2400" dirty="0">
                <a:sym typeface="Wingdings" panose="05000000000000000000" pitchFamily="2" charset="2"/>
              </a:rPr>
              <a:t>Kan deels verloren gaan in de vorm van </a:t>
            </a:r>
            <a:r>
              <a:rPr lang="nl-NL" sz="2400" b="1" dirty="0">
                <a:sym typeface="Wingdings" panose="05000000000000000000" pitchFamily="2" charset="2"/>
              </a:rPr>
              <a:t>Ureum, </a:t>
            </a:r>
            <a:r>
              <a:rPr lang="nl-NL" sz="2400" dirty="0">
                <a:sym typeface="Wingdings" panose="05000000000000000000" pitchFamily="2" charset="2"/>
              </a:rPr>
              <a:t>via de urine als er te weinig energie beschikbaar is in de pens</a:t>
            </a:r>
          </a:p>
          <a:p>
            <a:pPr>
              <a:buFont typeface="Wingdings" panose="05000000000000000000" pitchFamily="2" charset="2"/>
              <a:buChar char="à"/>
            </a:pPr>
            <a:r>
              <a:rPr lang="nl-NL" sz="2400" dirty="0">
                <a:sym typeface="Wingdings" panose="05000000000000000000" pitchFamily="2" charset="2"/>
              </a:rPr>
              <a:t>Positieve OEB = overschot aan onbestendig eiwit in de pens in verhouding tot de beschikbare FOS (pens energie). Hierdoor gaat stikstof (N) verloren (milieu schade)</a:t>
            </a:r>
          </a:p>
          <a:p>
            <a:pPr>
              <a:buFont typeface="Wingdings" panose="05000000000000000000" pitchFamily="2" charset="2"/>
              <a:buChar char="à"/>
            </a:pPr>
            <a:r>
              <a:rPr lang="nl-NL" sz="2400" dirty="0">
                <a:sym typeface="Wingdings" panose="05000000000000000000" pitchFamily="2" charset="2"/>
              </a:rPr>
              <a:t> Negatieve OEB = is een te kort aan onbestendig eiwit in de pens in verhouding tot de beschikbare FOS &gt; te kort aan eiwit voor koe (onbestendige eiwit bijvoeren)</a:t>
            </a:r>
          </a:p>
          <a:p>
            <a:pPr>
              <a:buFont typeface="Wingdings" panose="05000000000000000000" pitchFamily="2" charset="2"/>
              <a:buChar char="à"/>
            </a:pPr>
            <a:r>
              <a:rPr lang="nl-NL" sz="2400" dirty="0">
                <a:sym typeface="Wingdings" panose="05000000000000000000" pitchFamily="2" charset="2"/>
              </a:rPr>
              <a:t> Er moet dus een goede balans zijn tussen FOS en onbestendig eiwit voor goede eiwit benutting.</a:t>
            </a:r>
          </a:p>
          <a:p>
            <a:pPr>
              <a:buFont typeface="Wingdings" panose="05000000000000000000" pitchFamily="2" charset="2"/>
              <a:buChar char="à"/>
            </a:pPr>
            <a:endParaRPr lang="nl-NL" sz="2400" dirty="0">
              <a:sym typeface="Wingdings" panose="05000000000000000000" pitchFamily="2" charset="2"/>
            </a:endParaRPr>
          </a:p>
          <a:p>
            <a:pPr>
              <a:buFont typeface="Wingdings" panose="05000000000000000000" pitchFamily="2" charset="2"/>
              <a:buChar char="à"/>
            </a:pPr>
            <a:endParaRPr lang="nl-NL" sz="2400" dirty="0">
              <a:sym typeface="Wingdings" panose="05000000000000000000" pitchFamily="2" charset="2"/>
            </a:endParaRPr>
          </a:p>
          <a:p>
            <a:pPr>
              <a:buFont typeface="Wingdings" panose="05000000000000000000" pitchFamily="2" charset="2"/>
              <a:buChar char="à"/>
            </a:pPr>
            <a:endParaRPr lang="nl-NL" sz="2400" dirty="0">
              <a:sym typeface="Wingdings" panose="05000000000000000000" pitchFamily="2" charset="2"/>
            </a:endParaRPr>
          </a:p>
        </p:txBody>
      </p:sp>
      <p:pic>
        <p:nvPicPr>
          <p:cNvPr id="5" name="Afbeelding 4">
            <a:extLst>
              <a:ext uri="{FF2B5EF4-FFF2-40B4-BE49-F238E27FC236}">
                <a16:creationId xmlns:a16="http://schemas.microsoft.com/office/drawing/2014/main" id="{576DF7CE-768E-4083-BFD8-30A157FD1152}"/>
              </a:ext>
            </a:extLst>
          </p:cNvPr>
          <p:cNvPicPr>
            <a:picLocks noChangeAspect="1"/>
          </p:cNvPicPr>
          <p:nvPr/>
        </p:nvPicPr>
        <p:blipFill>
          <a:blip r:embed="rId3"/>
          <a:stretch>
            <a:fillRect/>
          </a:stretch>
        </p:blipFill>
        <p:spPr>
          <a:xfrm>
            <a:off x="6096000" y="4725435"/>
            <a:ext cx="4628168" cy="2303219"/>
          </a:xfrm>
          <a:prstGeom prst="rect">
            <a:avLst/>
          </a:prstGeom>
        </p:spPr>
      </p:pic>
    </p:spTree>
    <p:extLst>
      <p:ext uri="{BB962C8B-B14F-4D97-AF65-F5344CB8AC3E}">
        <p14:creationId xmlns:p14="http://schemas.microsoft.com/office/powerpoint/2010/main" val="309943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85F28-A83C-4C13-B302-DFB98DDFF733}"/>
              </a:ext>
            </a:extLst>
          </p:cNvPr>
          <p:cNvSpPr>
            <a:spLocks noGrp="1"/>
          </p:cNvSpPr>
          <p:nvPr>
            <p:ph type="title"/>
          </p:nvPr>
        </p:nvSpPr>
        <p:spPr>
          <a:xfrm>
            <a:off x="371476" y="296863"/>
            <a:ext cx="10260000" cy="1160403"/>
          </a:xfrm>
        </p:spPr>
        <p:txBody>
          <a:bodyPr anchor="t">
            <a:normAutofit/>
          </a:bodyPr>
          <a:lstStyle/>
          <a:p>
            <a:r>
              <a:rPr lang="nl-NL" sz="3100"/>
              <a:t>Waarom wil een veehouder precies weten welk voer en hoeveel voer een koe nodig heeft?</a:t>
            </a:r>
          </a:p>
        </p:txBody>
      </p:sp>
      <p:pic>
        <p:nvPicPr>
          <p:cNvPr id="4" name="Afbeelding 3">
            <a:extLst>
              <a:ext uri="{FF2B5EF4-FFF2-40B4-BE49-F238E27FC236}">
                <a16:creationId xmlns:a16="http://schemas.microsoft.com/office/drawing/2014/main" id="{6AA46256-E8A5-49DF-90CE-CE67600B4D9F}"/>
              </a:ext>
            </a:extLst>
          </p:cNvPr>
          <p:cNvPicPr>
            <a:picLocks noChangeAspect="1"/>
          </p:cNvPicPr>
          <p:nvPr/>
        </p:nvPicPr>
        <p:blipFill>
          <a:blip r:embed="rId2"/>
          <a:stretch>
            <a:fillRect/>
          </a:stretch>
        </p:blipFill>
        <p:spPr>
          <a:xfrm>
            <a:off x="946673" y="1423907"/>
            <a:ext cx="9079454" cy="5765453"/>
          </a:xfrm>
          <a:prstGeom prst="rect">
            <a:avLst/>
          </a:prstGeom>
          <a:noFill/>
        </p:spPr>
      </p:pic>
    </p:spTree>
    <p:extLst>
      <p:ext uri="{BB962C8B-B14F-4D97-AF65-F5344CB8AC3E}">
        <p14:creationId xmlns:p14="http://schemas.microsoft.com/office/powerpoint/2010/main" val="182901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807116" y="-433137"/>
            <a:ext cx="3017918" cy="6886539"/>
          </a:xfrm>
        </p:spPr>
        <p:txBody>
          <a:bodyPr>
            <a:normAutofit/>
          </a:bodyPr>
          <a:lstStyle/>
          <a:p>
            <a:pPr>
              <a:buFont typeface="Wingdings" panose="05000000000000000000" pitchFamily="2" charset="2"/>
              <a:buChar char="à"/>
            </a:pPr>
            <a:endParaRPr lang="nl-NL" sz="2400" dirty="0">
              <a:sym typeface="Wingdings" panose="05000000000000000000" pitchFamily="2" charset="2"/>
            </a:endParaRPr>
          </a:p>
          <a:p>
            <a:pPr>
              <a:buFont typeface="Wingdings" panose="05000000000000000000" pitchFamily="2" charset="2"/>
              <a:buChar char="à"/>
            </a:pPr>
            <a:endParaRPr lang="nl-NL" sz="2400" dirty="0">
              <a:sym typeface="Wingdings" panose="05000000000000000000" pitchFamily="2" charset="2"/>
            </a:endParaRPr>
          </a:p>
          <a:p>
            <a:pPr marL="0" indent="0">
              <a:buNone/>
            </a:pPr>
            <a:r>
              <a:rPr lang="nl-NL" sz="2400" dirty="0">
                <a:hlinkClick r:id="rId4"/>
              </a:rPr>
              <a:t>Rantsoen en Ureum</a:t>
            </a:r>
            <a:endParaRPr lang="nl-NL" sz="2400" dirty="0"/>
          </a:p>
          <a:p>
            <a:pPr>
              <a:buFont typeface="Wingdings" panose="05000000000000000000" pitchFamily="2" charset="2"/>
              <a:buChar char="à"/>
            </a:pPr>
            <a:endParaRPr lang="nl-NL" sz="2400" dirty="0">
              <a:sym typeface="Wingdings" panose="05000000000000000000" pitchFamily="2" charset="2"/>
            </a:endParaRPr>
          </a:p>
        </p:txBody>
      </p:sp>
      <p:pic>
        <p:nvPicPr>
          <p:cNvPr id="11" name="Onlinemedia 10" title="Duurzame Melkveetip 44  Rantsoen en ureum">
            <a:hlinkClick r:id="" action="ppaction://media"/>
            <a:extLst>
              <a:ext uri="{FF2B5EF4-FFF2-40B4-BE49-F238E27FC236}">
                <a16:creationId xmlns:a16="http://schemas.microsoft.com/office/drawing/2014/main" id="{D6B11229-B633-4855-B5E7-23E42F8F3B89}"/>
              </a:ext>
            </a:extLst>
          </p:cNvPr>
          <p:cNvPicPr>
            <a:picLocks noRot="1" noChangeAspect="1"/>
          </p:cNvPicPr>
          <p:nvPr>
            <a:videoFile r:link="rId1"/>
          </p:nvPr>
        </p:nvPicPr>
        <p:blipFill>
          <a:blip r:embed="rId5"/>
          <a:stretch>
            <a:fillRect/>
          </a:stretch>
        </p:blipFill>
        <p:spPr>
          <a:xfrm>
            <a:off x="1267823" y="938053"/>
            <a:ext cx="10051885" cy="5679315"/>
          </a:xfrm>
          <a:prstGeom prst="rect">
            <a:avLst/>
          </a:prstGeom>
        </p:spPr>
      </p:pic>
    </p:spTree>
    <p:extLst>
      <p:ext uri="{BB962C8B-B14F-4D97-AF65-F5344CB8AC3E}">
        <p14:creationId xmlns:p14="http://schemas.microsoft.com/office/powerpoint/2010/main" val="24947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54A1F-A7F7-46B2-BF30-128847C22E0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095FA7A-04C3-469E-A6C3-AD4252F1D184}"/>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41A0647E-8D88-441D-B098-021B716B393F}"/>
              </a:ext>
            </a:extLst>
          </p:cNvPr>
          <p:cNvPicPr>
            <a:picLocks noChangeAspect="1"/>
          </p:cNvPicPr>
          <p:nvPr/>
        </p:nvPicPr>
        <p:blipFill>
          <a:blip r:embed="rId2"/>
          <a:stretch>
            <a:fillRect/>
          </a:stretch>
        </p:blipFill>
        <p:spPr>
          <a:xfrm>
            <a:off x="286752" y="180975"/>
            <a:ext cx="11811000" cy="6677025"/>
          </a:xfrm>
          <a:prstGeom prst="rect">
            <a:avLst/>
          </a:prstGeom>
        </p:spPr>
      </p:pic>
    </p:spTree>
    <p:extLst>
      <p:ext uri="{BB962C8B-B14F-4D97-AF65-F5344CB8AC3E}">
        <p14:creationId xmlns:p14="http://schemas.microsoft.com/office/powerpoint/2010/main" val="429282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B20BB76-CEA4-4739-A561-7EA1DB9F70FC}"/>
              </a:ext>
            </a:extLst>
          </p:cNvPr>
          <p:cNvPicPr>
            <a:picLocks noChangeAspect="1"/>
          </p:cNvPicPr>
          <p:nvPr/>
        </p:nvPicPr>
        <p:blipFill>
          <a:blip r:embed="rId2"/>
          <a:stretch>
            <a:fillRect/>
          </a:stretch>
        </p:blipFill>
        <p:spPr>
          <a:xfrm>
            <a:off x="312821" y="635648"/>
            <a:ext cx="9908236" cy="6167839"/>
          </a:xfrm>
          <a:prstGeom prst="rect">
            <a:avLst/>
          </a:prstGeom>
        </p:spPr>
      </p:pic>
      <p:sp>
        <p:nvSpPr>
          <p:cNvPr id="2" name="Titel 1">
            <a:extLst>
              <a:ext uri="{FF2B5EF4-FFF2-40B4-BE49-F238E27FC236}">
                <a16:creationId xmlns:a16="http://schemas.microsoft.com/office/drawing/2014/main" id="{20DA8B29-C127-40BF-81CD-6EB32B6FFB1C}"/>
              </a:ext>
            </a:extLst>
          </p:cNvPr>
          <p:cNvSpPr>
            <a:spLocks noGrp="1"/>
          </p:cNvSpPr>
          <p:nvPr>
            <p:ph type="title"/>
          </p:nvPr>
        </p:nvSpPr>
        <p:spPr>
          <a:xfrm>
            <a:off x="533598" y="54513"/>
            <a:ext cx="8860565" cy="648072"/>
          </a:xfrm>
        </p:spPr>
        <p:txBody>
          <a:bodyPr/>
          <a:lstStyle/>
          <a:p>
            <a:r>
              <a:rPr lang="nl-NL" dirty="0"/>
              <a:t>Leg uit:</a:t>
            </a:r>
          </a:p>
        </p:txBody>
      </p:sp>
    </p:spTree>
    <p:extLst>
      <p:ext uri="{BB962C8B-B14F-4D97-AF65-F5344CB8AC3E}">
        <p14:creationId xmlns:p14="http://schemas.microsoft.com/office/powerpoint/2010/main" val="3832921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Ruwvoerbehoefte</a:t>
            </a:r>
          </a:p>
        </p:txBody>
      </p:sp>
      <p:sp>
        <p:nvSpPr>
          <p:cNvPr id="3" name="Tijdelijke aanduiding voor inhoud 2"/>
          <p:cNvSpPr>
            <a:spLocks noGrp="1"/>
          </p:cNvSpPr>
          <p:nvPr>
            <p:ph idx="1"/>
          </p:nvPr>
        </p:nvSpPr>
        <p:spPr>
          <a:xfrm>
            <a:off x="1479090" y="1093214"/>
            <a:ext cx="8846773" cy="4929411"/>
          </a:xfrm>
        </p:spPr>
        <p:txBody>
          <a:bodyPr/>
          <a:lstStyle/>
          <a:p>
            <a:pPr marL="0" indent="0">
              <a:buNone/>
            </a:pPr>
            <a:r>
              <a:rPr lang="nl-NL" sz="2200" dirty="0"/>
              <a:t>Welke informatie heb je nodig om de ruwvoerbehoefte te berekenen van een koe per jaar?</a:t>
            </a:r>
          </a:p>
          <a:p>
            <a:pPr marL="0" indent="0">
              <a:buNone/>
            </a:pPr>
            <a:endParaRPr lang="nl-NL" sz="2200" dirty="0"/>
          </a:p>
          <a:p>
            <a:r>
              <a:rPr lang="nl-NL" sz="2200" dirty="0"/>
              <a:t>305 dagenmelkproductie</a:t>
            </a:r>
          </a:p>
          <a:p>
            <a:r>
              <a:rPr lang="nl-NL" sz="2200" dirty="0"/>
              <a:t>Analysecijfers van het ruwvoer</a:t>
            </a:r>
          </a:p>
          <a:p>
            <a:r>
              <a:rPr lang="nl-NL" sz="2200" dirty="0"/>
              <a:t>Krachtvoergift</a:t>
            </a:r>
          </a:p>
          <a:p>
            <a:r>
              <a:rPr lang="nl-NL" sz="2200" dirty="0" err="1"/>
              <a:t>drogestofopname</a:t>
            </a:r>
            <a:endParaRPr lang="nl-NL" sz="2200" dirty="0"/>
          </a:p>
        </p:txBody>
      </p:sp>
      <p:pic>
        <p:nvPicPr>
          <p:cNvPr id="5" name="Afbeelding 4">
            <a:extLst>
              <a:ext uri="{FF2B5EF4-FFF2-40B4-BE49-F238E27FC236}">
                <a16:creationId xmlns:a16="http://schemas.microsoft.com/office/drawing/2014/main" id="{AF5BA2E0-2708-4D68-AD4C-107A178CFFA8}"/>
              </a:ext>
            </a:extLst>
          </p:cNvPr>
          <p:cNvPicPr>
            <a:picLocks noChangeAspect="1"/>
          </p:cNvPicPr>
          <p:nvPr/>
        </p:nvPicPr>
        <p:blipFill>
          <a:blip r:embed="rId2"/>
          <a:stretch>
            <a:fillRect/>
          </a:stretch>
        </p:blipFill>
        <p:spPr>
          <a:xfrm rot="497547">
            <a:off x="6968002" y="2480258"/>
            <a:ext cx="4895850" cy="4905375"/>
          </a:xfrm>
          <a:prstGeom prst="rect">
            <a:avLst/>
          </a:prstGeom>
          <a:ln>
            <a:solidFill>
              <a:schemeClr val="tx1"/>
            </a:solidFill>
          </a:ln>
        </p:spPr>
      </p:pic>
    </p:spTree>
    <p:extLst>
      <p:ext uri="{BB962C8B-B14F-4D97-AF65-F5344CB8AC3E}">
        <p14:creationId xmlns:p14="http://schemas.microsoft.com/office/powerpoint/2010/main" val="20480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305 dagen productie</a:t>
            </a:r>
          </a:p>
        </p:txBody>
      </p:sp>
      <p:sp>
        <p:nvSpPr>
          <p:cNvPr id="3" name="Tijdelijke aanduiding voor inhoud 2"/>
          <p:cNvSpPr>
            <a:spLocks noGrp="1"/>
          </p:cNvSpPr>
          <p:nvPr>
            <p:ph idx="1"/>
          </p:nvPr>
        </p:nvSpPr>
        <p:spPr/>
        <p:txBody>
          <a:bodyPr/>
          <a:lstStyle/>
          <a:p>
            <a:r>
              <a:rPr lang="nl-NL" sz="2200" dirty="0"/>
              <a:t>Hoe hoger de productie, hoe hoger de behoefte</a:t>
            </a:r>
          </a:p>
          <a:p>
            <a:endParaRPr lang="nl-NL" sz="2200" dirty="0"/>
          </a:p>
          <a:p>
            <a:r>
              <a:rPr lang="nl-NL" sz="2200" dirty="0"/>
              <a:t>Maak gebruik van de voorspelde 305 dagenproductie uit de MPR-cijfers</a:t>
            </a:r>
          </a:p>
        </p:txBody>
      </p:sp>
      <p:pic>
        <p:nvPicPr>
          <p:cNvPr id="4" name="Afbeelding 3">
            <a:extLst>
              <a:ext uri="{FF2B5EF4-FFF2-40B4-BE49-F238E27FC236}">
                <a16:creationId xmlns:a16="http://schemas.microsoft.com/office/drawing/2014/main" id="{A2F302A1-4778-465F-9B9B-9DCBD4412D25}"/>
              </a:ext>
            </a:extLst>
          </p:cNvPr>
          <p:cNvPicPr>
            <a:picLocks noChangeAspect="1"/>
          </p:cNvPicPr>
          <p:nvPr/>
        </p:nvPicPr>
        <p:blipFill>
          <a:blip r:embed="rId3"/>
          <a:stretch>
            <a:fillRect/>
          </a:stretch>
        </p:blipFill>
        <p:spPr>
          <a:xfrm rot="533921">
            <a:off x="5527808" y="3506330"/>
            <a:ext cx="4928983" cy="7501803"/>
          </a:xfrm>
          <a:prstGeom prst="rect">
            <a:avLst/>
          </a:prstGeom>
          <a:ln>
            <a:solidFill>
              <a:schemeClr val="tx1"/>
            </a:solidFill>
          </a:ln>
        </p:spPr>
      </p:pic>
    </p:spTree>
    <p:extLst>
      <p:ext uri="{BB962C8B-B14F-4D97-AF65-F5344CB8AC3E}">
        <p14:creationId xmlns:p14="http://schemas.microsoft.com/office/powerpoint/2010/main" val="4267806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Ruwvoeranalyse</a:t>
            </a:r>
          </a:p>
        </p:txBody>
      </p:sp>
      <p:sp>
        <p:nvSpPr>
          <p:cNvPr id="3" name="Tijdelijke aanduiding voor inhoud 2"/>
          <p:cNvSpPr>
            <a:spLocks noGrp="1"/>
          </p:cNvSpPr>
          <p:nvPr>
            <p:ph idx="1"/>
          </p:nvPr>
        </p:nvSpPr>
        <p:spPr>
          <a:xfrm>
            <a:off x="876524" y="1168690"/>
            <a:ext cx="10438952" cy="4929411"/>
          </a:xfrm>
        </p:spPr>
        <p:txBody>
          <a:bodyPr/>
          <a:lstStyle/>
          <a:p>
            <a:r>
              <a:rPr lang="nl-NL" sz="2200" dirty="0"/>
              <a:t>Hoe hoger de kwaliteit,  hoe hoger de opname</a:t>
            </a:r>
          </a:p>
          <a:p>
            <a:r>
              <a:rPr lang="nl-NL" sz="2200" dirty="0"/>
              <a:t>Kwaliteit is:  veel VEM en weinig NH3 (slechte conservering) NH3= </a:t>
            </a:r>
            <a:r>
              <a:rPr lang="nl-NL" sz="2200" dirty="0" err="1"/>
              <a:t>Amoniak</a:t>
            </a:r>
            <a:endParaRPr lang="nl-NL" sz="2200" dirty="0"/>
          </a:p>
        </p:txBody>
      </p:sp>
      <p:pic>
        <p:nvPicPr>
          <p:cNvPr id="4" name="Afbeelding 3">
            <a:extLst>
              <a:ext uri="{FF2B5EF4-FFF2-40B4-BE49-F238E27FC236}">
                <a16:creationId xmlns:a16="http://schemas.microsoft.com/office/drawing/2014/main" id="{B9871A61-8F41-4A16-B569-2B977F22E3AC}"/>
              </a:ext>
            </a:extLst>
          </p:cNvPr>
          <p:cNvPicPr>
            <a:picLocks noChangeAspect="1"/>
          </p:cNvPicPr>
          <p:nvPr/>
        </p:nvPicPr>
        <p:blipFill>
          <a:blip r:embed="rId2"/>
          <a:stretch>
            <a:fillRect/>
          </a:stretch>
        </p:blipFill>
        <p:spPr>
          <a:xfrm rot="452048">
            <a:off x="3675768" y="2608494"/>
            <a:ext cx="8206815" cy="5260053"/>
          </a:xfrm>
          <a:prstGeom prst="rect">
            <a:avLst/>
          </a:prstGeom>
          <a:ln>
            <a:solidFill>
              <a:schemeClr val="tx1"/>
            </a:solidFill>
          </a:ln>
        </p:spPr>
      </p:pic>
    </p:spTree>
    <p:extLst>
      <p:ext uri="{BB962C8B-B14F-4D97-AF65-F5344CB8AC3E}">
        <p14:creationId xmlns:p14="http://schemas.microsoft.com/office/powerpoint/2010/main" val="4194548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Krachtvoergift</a:t>
            </a:r>
          </a:p>
        </p:txBody>
      </p:sp>
      <p:sp>
        <p:nvSpPr>
          <p:cNvPr id="3" name="Tijdelijke aanduiding voor inhoud 2"/>
          <p:cNvSpPr>
            <a:spLocks noGrp="1"/>
          </p:cNvSpPr>
          <p:nvPr>
            <p:ph idx="1"/>
          </p:nvPr>
        </p:nvSpPr>
        <p:spPr>
          <a:xfrm>
            <a:off x="500567" y="1300947"/>
            <a:ext cx="11449050" cy="4419599"/>
          </a:xfrm>
        </p:spPr>
        <p:txBody>
          <a:bodyPr/>
          <a:lstStyle/>
          <a:p>
            <a:r>
              <a:rPr lang="nl-NL" sz="2200" dirty="0"/>
              <a:t>Meer krachtvoer = minder ruwvoer (verdringing)</a:t>
            </a:r>
          </a:p>
          <a:p>
            <a:r>
              <a:rPr lang="nl-NL" sz="2200" dirty="0"/>
              <a:t>Gebruik cijfers uit bedrijfseconomisch rapport</a:t>
            </a:r>
          </a:p>
          <a:p>
            <a:endParaRPr lang="nl-NL" dirty="0"/>
          </a:p>
        </p:txBody>
      </p:sp>
      <p:pic>
        <p:nvPicPr>
          <p:cNvPr id="4" name="Afbeelding 3">
            <a:extLst>
              <a:ext uri="{FF2B5EF4-FFF2-40B4-BE49-F238E27FC236}">
                <a16:creationId xmlns:a16="http://schemas.microsoft.com/office/drawing/2014/main" id="{582E7637-1E90-4828-84BF-4FB04040D1FC}"/>
              </a:ext>
            </a:extLst>
          </p:cNvPr>
          <p:cNvPicPr>
            <a:picLocks noChangeAspect="1"/>
          </p:cNvPicPr>
          <p:nvPr/>
        </p:nvPicPr>
        <p:blipFill>
          <a:blip r:embed="rId3"/>
          <a:stretch>
            <a:fillRect/>
          </a:stretch>
        </p:blipFill>
        <p:spPr>
          <a:xfrm>
            <a:off x="5709983" y="3099678"/>
            <a:ext cx="5790198" cy="3242511"/>
          </a:xfrm>
          <a:prstGeom prst="rect">
            <a:avLst/>
          </a:prstGeom>
        </p:spPr>
      </p:pic>
    </p:spTree>
    <p:extLst>
      <p:ext uri="{BB962C8B-B14F-4D97-AF65-F5344CB8AC3E}">
        <p14:creationId xmlns:p14="http://schemas.microsoft.com/office/powerpoint/2010/main" val="2945875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Uiteindelijk droge </a:t>
            </a:r>
            <a:r>
              <a:rPr lang="nl-NL" dirty="0" err="1"/>
              <a:t>stofname</a:t>
            </a:r>
            <a:r>
              <a:rPr lang="nl-NL" dirty="0"/>
              <a:t> </a:t>
            </a:r>
          </a:p>
        </p:txBody>
      </p:sp>
      <p:sp>
        <p:nvSpPr>
          <p:cNvPr id="3" name="Tijdelijke aanduiding voor inhoud 2"/>
          <p:cNvSpPr>
            <a:spLocks noGrp="1"/>
          </p:cNvSpPr>
          <p:nvPr>
            <p:ph idx="1"/>
          </p:nvPr>
        </p:nvSpPr>
        <p:spPr/>
        <p:txBody>
          <a:bodyPr/>
          <a:lstStyle/>
          <a:p>
            <a:r>
              <a:rPr lang="nl-NL" sz="2200" dirty="0"/>
              <a:t>Melkproductie omrekenen naar kg meetmelk</a:t>
            </a:r>
          </a:p>
          <a:p>
            <a:r>
              <a:rPr lang="nl-NL" sz="2200" dirty="0"/>
              <a:t>Een overzicht van de kwaliteit van het ruwvoer</a:t>
            </a:r>
          </a:p>
          <a:p>
            <a:r>
              <a:rPr lang="nl-NL" sz="2200" dirty="0"/>
              <a:t>De gemiddelde krachtvoergift per dag</a:t>
            </a:r>
          </a:p>
          <a:p>
            <a:r>
              <a:rPr lang="nl-NL" sz="2200" dirty="0"/>
              <a:t>Het aantal melkkoeien</a:t>
            </a:r>
          </a:p>
          <a:p>
            <a:r>
              <a:rPr lang="nl-NL" sz="2200" dirty="0"/>
              <a:t>Houd rekening met droge koeien en jongvee</a:t>
            </a:r>
          </a:p>
        </p:txBody>
      </p:sp>
      <p:pic>
        <p:nvPicPr>
          <p:cNvPr id="4" name="Afbeelding 3">
            <a:extLst>
              <a:ext uri="{FF2B5EF4-FFF2-40B4-BE49-F238E27FC236}">
                <a16:creationId xmlns:a16="http://schemas.microsoft.com/office/drawing/2014/main" id="{857FA0F2-6CDA-40FD-99DF-C6724582516E}"/>
              </a:ext>
            </a:extLst>
          </p:cNvPr>
          <p:cNvPicPr>
            <a:picLocks noChangeAspect="1"/>
          </p:cNvPicPr>
          <p:nvPr/>
        </p:nvPicPr>
        <p:blipFill>
          <a:blip r:embed="rId3"/>
          <a:stretch>
            <a:fillRect/>
          </a:stretch>
        </p:blipFill>
        <p:spPr>
          <a:xfrm>
            <a:off x="6680499" y="1974603"/>
            <a:ext cx="4292558" cy="4292558"/>
          </a:xfrm>
          <a:prstGeom prst="rect">
            <a:avLst/>
          </a:prstGeom>
        </p:spPr>
      </p:pic>
    </p:spTree>
    <p:extLst>
      <p:ext uri="{BB962C8B-B14F-4D97-AF65-F5344CB8AC3E}">
        <p14:creationId xmlns:p14="http://schemas.microsoft.com/office/powerpoint/2010/main" val="1057940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Ruwvoeropname per dier per dag</a:t>
            </a:r>
          </a:p>
        </p:txBody>
      </p:sp>
      <p:sp>
        <p:nvSpPr>
          <p:cNvPr id="3" name="Tijdelijke aanduiding voor inhoud 2"/>
          <p:cNvSpPr>
            <a:spLocks noGrp="1"/>
          </p:cNvSpPr>
          <p:nvPr>
            <p:ph idx="1"/>
          </p:nvPr>
        </p:nvSpPr>
        <p:spPr>
          <a:xfrm>
            <a:off x="543597" y="1219200"/>
            <a:ext cx="11449050" cy="4419599"/>
          </a:xfrm>
        </p:spPr>
        <p:txBody>
          <a:bodyPr/>
          <a:lstStyle/>
          <a:p>
            <a:r>
              <a:rPr lang="nl-NL" sz="2200" dirty="0"/>
              <a:t>Wat speelt nog meer een rol?</a:t>
            </a:r>
          </a:p>
          <a:p>
            <a:pPr lvl="1"/>
            <a:r>
              <a:rPr lang="nl-NL" sz="2200" dirty="0"/>
              <a:t>Leeftijd dier</a:t>
            </a:r>
          </a:p>
          <a:p>
            <a:pPr lvl="1"/>
            <a:r>
              <a:rPr lang="nl-NL" sz="2200" dirty="0"/>
              <a:t>Lactatiestadium dier</a:t>
            </a:r>
          </a:p>
          <a:p>
            <a:pPr lvl="1"/>
            <a:r>
              <a:rPr lang="nl-NL" sz="2200" dirty="0"/>
              <a:t>Wijze van aanbieden</a:t>
            </a:r>
          </a:p>
          <a:p>
            <a:pPr lvl="1"/>
            <a:r>
              <a:rPr lang="nl-NL" sz="2200" dirty="0"/>
              <a:t>Vetgehalte in rantsoen</a:t>
            </a:r>
          </a:p>
          <a:p>
            <a:pPr lvl="1"/>
            <a:r>
              <a:rPr lang="nl-NL" sz="2200" dirty="0"/>
              <a:t>Voederingsverliezen </a:t>
            </a:r>
          </a:p>
          <a:p>
            <a:pPr lvl="1"/>
            <a:endParaRPr lang="nl-NL" dirty="0"/>
          </a:p>
        </p:txBody>
      </p:sp>
    </p:spTree>
    <p:extLst>
      <p:ext uri="{BB962C8B-B14F-4D97-AF65-F5344CB8AC3E}">
        <p14:creationId xmlns:p14="http://schemas.microsoft.com/office/powerpoint/2010/main" val="1802577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Berekenen voederbehoefte melkvee</a:t>
            </a:r>
          </a:p>
        </p:txBody>
      </p:sp>
      <p:sp>
        <p:nvSpPr>
          <p:cNvPr id="3" name="Tijdelijke aanduiding voor inhoud 2"/>
          <p:cNvSpPr>
            <a:spLocks noGrp="1"/>
          </p:cNvSpPr>
          <p:nvPr>
            <p:ph idx="1"/>
          </p:nvPr>
        </p:nvSpPr>
        <p:spPr>
          <a:xfrm>
            <a:off x="371475" y="1709738"/>
            <a:ext cx="9977381" cy="4419599"/>
          </a:xfrm>
        </p:spPr>
        <p:txBody>
          <a:bodyPr>
            <a:normAutofit/>
          </a:bodyPr>
          <a:lstStyle/>
          <a:p>
            <a:pPr marL="0" indent="0">
              <a:buNone/>
            </a:pPr>
            <a:r>
              <a:rPr lang="nl-NL" sz="2200" dirty="0"/>
              <a:t>Een rantsoen is gemaakt op de gemiddelde melkgift van het bedrijf.</a:t>
            </a:r>
          </a:p>
          <a:p>
            <a:pPr marL="0" indent="0" algn="ctr">
              <a:buNone/>
            </a:pPr>
            <a:endParaRPr lang="nl-NL" sz="2200" dirty="0"/>
          </a:p>
          <a:p>
            <a:pPr marL="0" indent="0" algn="ctr">
              <a:buNone/>
            </a:pPr>
            <a:r>
              <a:rPr lang="nl-NL" sz="2200" u="sng" dirty="0"/>
              <a:t>Neem bijvoorbeeld een bedrijf dat gemiddeld 30 liter per dag melkt. </a:t>
            </a:r>
          </a:p>
          <a:p>
            <a:pPr marL="0" indent="0" algn="ctr">
              <a:buNone/>
            </a:pPr>
            <a:r>
              <a:rPr lang="nl-NL" sz="2200" i="1" dirty="0"/>
              <a:t>Het rantsoen dat voor de koeien ligt, is berekend, zodat de dieren zeker 30 liter melk kunnen geven.</a:t>
            </a:r>
          </a:p>
          <a:p>
            <a:pPr marL="0" indent="0" algn="ctr">
              <a:buNone/>
            </a:pPr>
            <a:r>
              <a:rPr lang="nl-NL" sz="2200" i="1" dirty="0"/>
              <a:t>Koeien die meer geven </a:t>
            </a:r>
            <a:r>
              <a:rPr lang="nl-NL" sz="2200" i="1" dirty="0">
                <a:sym typeface="Wingdings" panose="05000000000000000000" pitchFamily="2" charset="2"/>
              </a:rPr>
              <a:t> Krijgen extra krachtvoer</a:t>
            </a:r>
            <a:br>
              <a:rPr lang="nl-NL" sz="2200" i="1" dirty="0">
                <a:sym typeface="Wingdings" panose="05000000000000000000" pitchFamily="2" charset="2"/>
              </a:rPr>
            </a:br>
            <a:r>
              <a:rPr lang="nl-NL" sz="2200" i="1" dirty="0">
                <a:sym typeface="Wingdings" panose="05000000000000000000" pitchFamily="2" charset="2"/>
              </a:rPr>
              <a:t>Koeien die minder geven  Kunnen vervetten</a:t>
            </a:r>
          </a:p>
          <a:p>
            <a:pPr marL="0" indent="0">
              <a:buNone/>
            </a:pPr>
            <a:endParaRPr lang="nl-NL" sz="2200" i="1" dirty="0">
              <a:sym typeface="Wingdings" panose="05000000000000000000" pitchFamily="2" charset="2"/>
            </a:endParaRPr>
          </a:p>
          <a:p>
            <a:pPr marL="0" indent="0">
              <a:buNone/>
            </a:pPr>
            <a:r>
              <a:rPr lang="nl-NL" sz="2200" i="1" dirty="0">
                <a:sym typeface="Wingdings" panose="05000000000000000000" pitchFamily="2" charset="2"/>
              </a:rPr>
              <a:t>Het gemiddelde rantsoen is berekend vanuit de gemiddeld geproduceerde melk. In dit geval dus 30 kg melk:</a:t>
            </a:r>
          </a:p>
        </p:txBody>
      </p:sp>
    </p:spTree>
    <p:extLst>
      <p:ext uri="{BB962C8B-B14F-4D97-AF65-F5344CB8AC3E}">
        <p14:creationId xmlns:p14="http://schemas.microsoft.com/office/powerpoint/2010/main" val="92747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7E1CAAFF-7836-44D5-BE72-C0AC793522C6}"/>
              </a:ext>
            </a:extLst>
          </p:cNvPr>
          <p:cNvSpPr txBox="1"/>
          <p:nvPr/>
        </p:nvSpPr>
        <p:spPr>
          <a:xfrm>
            <a:off x="371476" y="296863"/>
            <a:ext cx="5645148" cy="1160403"/>
          </a:xfrm>
          <a:prstGeom prst="rect">
            <a:avLst/>
          </a:prstGeom>
        </p:spPr>
        <p:txBody>
          <a:bodyPr vert="horz" lIns="0" tIns="36000" rIns="0" bIns="0" rtlCol="0" anchor="t" anchorCtr="0">
            <a:normAutofit/>
          </a:bodyPr>
          <a:lstStyle/>
          <a:p>
            <a:pPr>
              <a:lnSpc>
                <a:spcPct val="90000"/>
              </a:lnSpc>
              <a:spcBef>
                <a:spcPct val="0"/>
              </a:spcBef>
              <a:spcAft>
                <a:spcPts val="600"/>
              </a:spcAft>
            </a:pPr>
            <a:r>
              <a:rPr lang="nl-NL" sz="4000" b="1" kern="1200" spc="0" baseline="0">
                <a:latin typeface="+mj-lt"/>
                <a:ea typeface="+mj-ea"/>
                <a:cs typeface="+mj-cs"/>
              </a:rPr>
              <a:t>Voorbeeld Kuilvoer uitslag</a:t>
            </a:r>
          </a:p>
        </p:txBody>
      </p:sp>
      <p:sp>
        <p:nvSpPr>
          <p:cNvPr id="19" name="Content Placeholder 2">
            <a:extLst>
              <a:ext uri="{FF2B5EF4-FFF2-40B4-BE49-F238E27FC236}">
                <a16:creationId xmlns:a16="http://schemas.microsoft.com/office/drawing/2014/main" id="{8064B343-276E-C1CC-63CA-B6CE07C354A3}"/>
              </a:ext>
            </a:extLst>
          </p:cNvPr>
          <p:cNvSpPr>
            <a:spLocks noGrp="1"/>
          </p:cNvSpPr>
          <p:nvPr>
            <p:ph idx="1"/>
          </p:nvPr>
        </p:nvSpPr>
        <p:spPr>
          <a:xfrm>
            <a:off x="371475" y="1709738"/>
            <a:ext cx="5645149" cy="4419599"/>
          </a:xfrm>
        </p:spPr>
        <p:txBody>
          <a:bodyPr/>
          <a:lstStyle/>
          <a:p>
            <a:endParaRPr lang="en-US"/>
          </a:p>
        </p:txBody>
      </p:sp>
      <p:pic>
        <p:nvPicPr>
          <p:cNvPr id="13" name="Afbeelding 12">
            <a:extLst>
              <a:ext uri="{FF2B5EF4-FFF2-40B4-BE49-F238E27FC236}">
                <a16:creationId xmlns:a16="http://schemas.microsoft.com/office/drawing/2014/main" id="{5C28D445-2C9B-4145-BA08-AB50555857DA}"/>
              </a:ext>
            </a:extLst>
          </p:cNvPr>
          <p:cNvPicPr>
            <a:picLocks noChangeAspect="1"/>
          </p:cNvPicPr>
          <p:nvPr/>
        </p:nvPicPr>
        <p:blipFill>
          <a:blip r:embed="rId2"/>
          <a:stretch>
            <a:fillRect/>
          </a:stretch>
        </p:blipFill>
        <p:spPr>
          <a:xfrm>
            <a:off x="6175377" y="77121"/>
            <a:ext cx="6016622" cy="6703758"/>
          </a:xfrm>
          <a:prstGeom prst="rect">
            <a:avLst/>
          </a:prstGeom>
          <a:noFill/>
        </p:spPr>
      </p:pic>
      <p:sp>
        <p:nvSpPr>
          <p:cNvPr id="21" name="Text Placeholder 4">
            <a:extLst>
              <a:ext uri="{FF2B5EF4-FFF2-40B4-BE49-F238E27FC236}">
                <a16:creationId xmlns:a16="http://schemas.microsoft.com/office/drawing/2014/main" id="{686820C6-BD23-EB34-458C-6EA2804A2426}"/>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102087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Vet en eiwit corrigerende melk</a:t>
            </a:r>
          </a:p>
        </p:txBody>
      </p:sp>
      <p:sp>
        <p:nvSpPr>
          <p:cNvPr id="3" name="Tijdelijke aanduiding voor inhoud 2"/>
          <p:cNvSpPr>
            <a:spLocks noGrp="1"/>
          </p:cNvSpPr>
          <p:nvPr>
            <p:ph idx="1"/>
          </p:nvPr>
        </p:nvSpPr>
        <p:spPr/>
        <p:txBody>
          <a:bodyPr>
            <a:normAutofit/>
          </a:bodyPr>
          <a:lstStyle/>
          <a:p>
            <a:pPr marL="0" indent="0">
              <a:buNone/>
            </a:pPr>
            <a:r>
              <a:rPr lang="nl-NL" sz="2400" dirty="0"/>
              <a:t>De geproduceerde kg melk is echter niet nauwkeurig genoeg, daarom hebben ze de FPCM formulier ontwikkeld. Oftewel;</a:t>
            </a:r>
          </a:p>
          <a:p>
            <a:pPr marL="0" indent="0">
              <a:buNone/>
            </a:pPr>
            <a:r>
              <a:rPr lang="nl-NL" sz="2400" i="1" dirty="0"/>
              <a:t>     meetmelk berekenen met een correctie voor vet en eiwit.</a:t>
            </a:r>
            <a:br>
              <a:rPr lang="nl-NL" sz="2400" dirty="0"/>
            </a:br>
            <a:br>
              <a:rPr lang="nl-NL" sz="2400" dirty="0"/>
            </a:br>
            <a:r>
              <a:rPr lang="nl-NL" sz="2200" b="1" dirty="0"/>
              <a:t>Formule: </a:t>
            </a:r>
            <a:br>
              <a:rPr lang="nl-NL" sz="2200" dirty="0"/>
            </a:br>
            <a:r>
              <a:rPr lang="nl-NL" sz="2200" dirty="0"/>
              <a:t>FPCM= (0,337+0,116x%F+0,06%P) x M</a:t>
            </a:r>
          </a:p>
          <a:p>
            <a:pPr lvl="1"/>
            <a:r>
              <a:rPr lang="nl-NL" sz="2200" dirty="0"/>
              <a:t>  M = werkelijk melkgift in kg per dag</a:t>
            </a:r>
          </a:p>
          <a:p>
            <a:pPr lvl="1"/>
            <a:r>
              <a:rPr lang="nl-NL" sz="2200" dirty="0"/>
              <a:t>%F = vetpercentage</a:t>
            </a:r>
          </a:p>
          <a:p>
            <a:pPr lvl="1"/>
            <a:r>
              <a:rPr lang="nl-NL" sz="2200" dirty="0"/>
              <a:t>%P = eiwitpercentage</a:t>
            </a:r>
          </a:p>
          <a:p>
            <a:pPr marL="0" indent="0">
              <a:buNone/>
            </a:pPr>
            <a:endParaRPr lang="nl-NL" sz="2400" dirty="0"/>
          </a:p>
        </p:txBody>
      </p:sp>
    </p:spTree>
    <p:extLst>
      <p:ext uri="{BB962C8B-B14F-4D97-AF65-F5344CB8AC3E}">
        <p14:creationId xmlns:p14="http://schemas.microsoft.com/office/powerpoint/2010/main" val="2212766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a:t>
            </a:r>
          </a:p>
        </p:txBody>
      </p:sp>
      <p:sp>
        <p:nvSpPr>
          <p:cNvPr id="3" name="Tijdelijke aanduiding voor inhoud 2"/>
          <p:cNvSpPr>
            <a:spLocks noGrp="1"/>
          </p:cNvSpPr>
          <p:nvPr>
            <p:ph idx="1"/>
          </p:nvPr>
        </p:nvSpPr>
        <p:spPr/>
        <p:txBody>
          <a:bodyPr/>
          <a:lstStyle/>
          <a:p>
            <a:pPr marL="0" indent="0" algn="ctr">
              <a:buNone/>
            </a:pPr>
            <a:r>
              <a:rPr lang="nl-NL" dirty="0"/>
              <a:t>Een melkveebedrijf heeft een gemiddelde melkproductie van 30 liter met 4,5 vet en 3,5 eiwit</a:t>
            </a:r>
          </a:p>
          <a:p>
            <a:pPr marL="0" indent="0" algn="ctr">
              <a:buNone/>
            </a:pPr>
            <a:endParaRPr lang="nl-NL" i="1" dirty="0"/>
          </a:p>
          <a:p>
            <a:pPr marL="0" indent="0" algn="ctr">
              <a:buNone/>
            </a:pPr>
            <a:r>
              <a:rPr lang="nl-NL" dirty="0"/>
              <a:t>FPCM= (0,337+0,116x%F+0,06%P) x M</a:t>
            </a:r>
          </a:p>
          <a:p>
            <a:pPr marL="0" indent="0" algn="ctr">
              <a:buNone/>
            </a:pPr>
            <a:endParaRPr lang="nl-NL" i="1" dirty="0"/>
          </a:p>
          <a:p>
            <a:pPr marL="0" indent="0" algn="ctr">
              <a:buNone/>
            </a:pPr>
            <a:r>
              <a:rPr lang="nl-NL" i="1" dirty="0"/>
              <a:t>(0,337 + 0,116 x </a:t>
            </a:r>
            <a:r>
              <a:rPr lang="nl-NL" i="1" dirty="0">
                <a:solidFill>
                  <a:schemeClr val="accent1">
                    <a:lumMod val="75000"/>
                  </a:schemeClr>
                </a:solidFill>
              </a:rPr>
              <a:t>4,5 </a:t>
            </a:r>
            <a:r>
              <a:rPr lang="nl-NL" i="1" dirty="0"/>
              <a:t>+ 0,06 x </a:t>
            </a:r>
            <a:r>
              <a:rPr lang="nl-NL" i="1" dirty="0">
                <a:solidFill>
                  <a:schemeClr val="accent1">
                    <a:lumMod val="75000"/>
                  </a:schemeClr>
                </a:solidFill>
              </a:rPr>
              <a:t>3,5</a:t>
            </a:r>
            <a:r>
              <a:rPr lang="nl-NL" i="1" dirty="0"/>
              <a:t>) x </a:t>
            </a:r>
            <a:r>
              <a:rPr lang="nl-NL" i="1" dirty="0">
                <a:solidFill>
                  <a:schemeClr val="accent1">
                    <a:lumMod val="75000"/>
                  </a:schemeClr>
                </a:solidFill>
              </a:rPr>
              <a:t>30</a:t>
            </a:r>
            <a:r>
              <a:rPr lang="nl-NL" i="1" dirty="0"/>
              <a:t> = </a:t>
            </a:r>
            <a:r>
              <a:rPr lang="nl-NL" b="1" i="1" dirty="0"/>
              <a:t>32,07</a:t>
            </a:r>
            <a:br>
              <a:rPr lang="nl-NL" b="1" i="1" dirty="0"/>
            </a:br>
            <a:r>
              <a:rPr lang="nl-NL" b="1" i="1" dirty="0"/>
              <a:t>FPCM = 32,07</a:t>
            </a:r>
          </a:p>
          <a:p>
            <a:pPr marL="0" indent="0" algn="ctr">
              <a:buNone/>
            </a:pPr>
            <a:endParaRPr lang="nl-NL" b="1" i="1" dirty="0"/>
          </a:p>
          <a:p>
            <a:pPr marL="0" indent="0" algn="ctr">
              <a:buNone/>
            </a:pPr>
            <a:r>
              <a:rPr lang="nl-NL" i="1" dirty="0"/>
              <a:t>De melk heeft hogere gehaltes, dus er wordt een rantsoen gevoerd dat berekend is op 32,07 kg melk</a:t>
            </a:r>
          </a:p>
        </p:txBody>
      </p:sp>
    </p:spTree>
    <p:extLst>
      <p:ext uri="{BB962C8B-B14F-4D97-AF65-F5344CB8AC3E}">
        <p14:creationId xmlns:p14="http://schemas.microsoft.com/office/powerpoint/2010/main" val="3495211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6144" y="875772"/>
            <a:ext cx="7011353" cy="1772992"/>
          </a:xfrm>
        </p:spPr>
        <p:txBody>
          <a:bodyPr>
            <a:normAutofit/>
          </a:bodyPr>
          <a:lstStyle/>
          <a:p>
            <a:pPr algn="ctr"/>
            <a:r>
              <a:rPr lang="nl-NL" dirty="0"/>
              <a:t>Voorbeeld FPCM:</a:t>
            </a:r>
            <a:br>
              <a:rPr lang="nl-NL" dirty="0"/>
            </a:br>
            <a:r>
              <a:rPr lang="nl-NL" sz="3200" dirty="0"/>
              <a:t>Een koe van 650 KG, geeft 35 liter met 4,5% F en 3,4 % P</a:t>
            </a:r>
          </a:p>
        </p:txBody>
      </p:sp>
      <p:sp>
        <p:nvSpPr>
          <p:cNvPr id="3" name="Tijdelijke aanduiding voor inhoud 2"/>
          <p:cNvSpPr>
            <a:spLocks noGrp="1"/>
          </p:cNvSpPr>
          <p:nvPr>
            <p:ph idx="1"/>
          </p:nvPr>
        </p:nvSpPr>
        <p:spPr>
          <a:xfrm>
            <a:off x="2561641" y="3211137"/>
            <a:ext cx="8596668" cy="3880773"/>
          </a:xfrm>
        </p:spPr>
        <p:txBody>
          <a:bodyPr>
            <a:normAutofit/>
          </a:bodyPr>
          <a:lstStyle/>
          <a:p>
            <a:pPr marL="457200" indent="-457200">
              <a:buFont typeface="+mj-lt"/>
              <a:buAutoNum type="arabicPeriod"/>
            </a:pPr>
            <a:r>
              <a:rPr lang="nl-NL" sz="2000" dirty="0"/>
              <a:t>FPCM = (0,337+0,116 x %F + 0,06 x %P) x M</a:t>
            </a:r>
          </a:p>
          <a:p>
            <a:pPr marL="457200" indent="-457200">
              <a:buFont typeface="+mj-lt"/>
              <a:buAutoNum type="arabicPeriod"/>
            </a:pPr>
            <a:r>
              <a:rPr lang="nl-NL" sz="2000" dirty="0"/>
              <a:t>FPCM = (0,337+0,116 x </a:t>
            </a:r>
            <a:r>
              <a:rPr lang="nl-NL" sz="2000" b="1" dirty="0">
                <a:solidFill>
                  <a:schemeClr val="accent5">
                    <a:lumMod val="60000"/>
                    <a:lumOff val="40000"/>
                  </a:schemeClr>
                </a:solidFill>
              </a:rPr>
              <a:t>4,5</a:t>
            </a:r>
            <a:r>
              <a:rPr lang="nl-NL" sz="2000" dirty="0"/>
              <a:t> + 0,06 x </a:t>
            </a:r>
            <a:r>
              <a:rPr lang="nl-NL" sz="2000" b="1" dirty="0">
                <a:solidFill>
                  <a:schemeClr val="accent5">
                    <a:lumMod val="60000"/>
                    <a:lumOff val="40000"/>
                  </a:schemeClr>
                </a:solidFill>
              </a:rPr>
              <a:t>3,4</a:t>
            </a:r>
            <a:r>
              <a:rPr lang="nl-NL" sz="2000" dirty="0"/>
              <a:t>) x </a:t>
            </a:r>
            <a:r>
              <a:rPr lang="nl-NL" sz="2000" b="1" dirty="0">
                <a:solidFill>
                  <a:schemeClr val="accent5">
                    <a:lumMod val="60000"/>
                    <a:lumOff val="40000"/>
                  </a:schemeClr>
                </a:solidFill>
              </a:rPr>
              <a:t>35</a:t>
            </a:r>
          </a:p>
          <a:p>
            <a:pPr marL="457200" indent="-457200">
              <a:buFont typeface="+mj-lt"/>
              <a:buAutoNum type="arabicPeriod"/>
            </a:pPr>
            <a:r>
              <a:rPr lang="nl-NL" sz="2000" dirty="0"/>
              <a:t>FPCM </a:t>
            </a:r>
            <a:r>
              <a:rPr lang="nl-NL" sz="2000" dirty="0">
                <a:solidFill>
                  <a:schemeClr val="tx1"/>
                </a:solidFill>
              </a:rPr>
              <a:t>= </a:t>
            </a:r>
            <a:r>
              <a:rPr lang="nl-NL" sz="2000" b="1" dirty="0">
                <a:solidFill>
                  <a:schemeClr val="accent5">
                    <a:lumMod val="60000"/>
                    <a:lumOff val="40000"/>
                  </a:schemeClr>
                </a:solidFill>
              </a:rPr>
              <a:t>37,2</a:t>
            </a:r>
          </a:p>
          <a:p>
            <a:pPr marL="457200" indent="-457200">
              <a:buFont typeface="+mj-lt"/>
              <a:buAutoNum type="arabicPeriod"/>
            </a:pPr>
            <a:endParaRPr lang="nl-NL" sz="2000" b="1" dirty="0">
              <a:solidFill>
                <a:schemeClr val="accent5">
                  <a:lumMod val="60000"/>
                  <a:lumOff val="40000"/>
                </a:schemeClr>
              </a:solidFill>
            </a:endParaRPr>
          </a:p>
          <a:p>
            <a:pPr marL="0" indent="0">
              <a:buNone/>
            </a:pPr>
            <a:r>
              <a:rPr lang="nl-NL" sz="2000" b="1" dirty="0">
                <a:solidFill>
                  <a:schemeClr val="tx1"/>
                </a:solidFill>
              </a:rPr>
              <a:t>De uitkomst van 37,2 liter kun je weer invullen voor de formule van de VEM berekening</a:t>
            </a:r>
          </a:p>
          <a:p>
            <a:pPr marL="457200" indent="-457200">
              <a:buFont typeface="+mj-lt"/>
              <a:buAutoNum type="arabicPeriod"/>
            </a:pPr>
            <a:endParaRPr lang="nl-NL" sz="2000" dirty="0"/>
          </a:p>
        </p:txBody>
      </p:sp>
    </p:spTree>
    <p:extLst>
      <p:ext uri="{BB962C8B-B14F-4D97-AF65-F5344CB8AC3E}">
        <p14:creationId xmlns:p14="http://schemas.microsoft.com/office/powerpoint/2010/main" val="20718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Voerberekening melkvee</a:t>
            </a:r>
          </a:p>
        </p:txBody>
      </p:sp>
      <p:sp>
        <p:nvSpPr>
          <p:cNvPr id="3" name="Tijdelijke aanduiding voor inhoud 2"/>
          <p:cNvSpPr>
            <a:spLocks noGrp="1"/>
          </p:cNvSpPr>
          <p:nvPr>
            <p:ph idx="1"/>
          </p:nvPr>
        </p:nvSpPr>
        <p:spPr>
          <a:xfrm>
            <a:off x="3019646" y="2172303"/>
            <a:ext cx="8915400" cy="4210756"/>
          </a:xfrm>
        </p:spPr>
        <p:txBody>
          <a:bodyPr>
            <a:noAutofit/>
          </a:bodyPr>
          <a:lstStyle/>
          <a:p>
            <a:endParaRPr lang="nl-NL" sz="2400" dirty="0"/>
          </a:p>
          <a:p>
            <a:r>
              <a:rPr lang="nl-NL" sz="2400" dirty="0"/>
              <a:t>VEM- behoefte (onderhoud + productie</a:t>
            </a:r>
          </a:p>
          <a:p>
            <a:pPr marL="0" indent="0">
              <a:buNone/>
            </a:pPr>
            <a:r>
              <a:rPr lang="nl-NL" sz="2400" dirty="0"/>
              <a:t> = 5323 + 440 </a:t>
            </a:r>
            <a:r>
              <a:rPr lang="nl-NL" sz="2400"/>
              <a:t>x FPCM </a:t>
            </a:r>
            <a:r>
              <a:rPr lang="nl-NL" sz="2400" dirty="0"/>
              <a:t>+ 0,73 </a:t>
            </a:r>
            <a:r>
              <a:rPr lang="nl-NL" sz="2400"/>
              <a:t>x FPCM²</a:t>
            </a:r>
            <a:br>
              <a:rPr lang="nl-NL" sz="2400" dirty="0"/>
            </a:br>
            <a:endParaRPr lang="nl-NL" sz="2400" dirty="0"/>
          </a:p>
          <a:p>
            <a:r>
              <a:rPr lang="nl-NL" sz="2400" dirty="0"/>
              <a:t>DVE- behoefte (onderhoud)</a:t>
            </a:r>
          </a:p>
          <a:p>
            <a:pPr marL="0" indent="0">
              <a:buNone/>
            </a:pPr>
            <a:r>
              <a:rPr lang="nl-NL" sz="2400" dirty="0"/>
              <a:t>= 54 + (0,1 x LG)</a:t>
            </a:r>
            <a:br>
              <a:rPr lang="nl-NL" sz="2400" dirty="0"/>
            </a:br>
            <a:endParaRPr lang="nl-NL" sz="2400" dirty="0"/>
          </a:p>
          <a:p>
            <a:r>
              <a:rPr lang="nl-NL" sz="2400" dirty="0"/>
              <a:t>DVE- behoefte (productie)</a:t>
            </a:r>
          </a:p>
          <a:p>
            <a:pPr marL="0" indent="0">
              <a:buNone/>
            </a:pPr>
            <a:r>
              <a:rPr lang="nl-NL" sz="2400" dirty="0"/>
              <a:t>= 1,396 x E + 0,000195 x E²</a:t>
            </a:r>
            <a:br>
              <a:rPr lang="nl-NL" sz="2400" dirty="0"/>
            </a:br>
            <a:r>
              <a:rPr lang="nl-NL" sz="2400" dirty="0">
                <a:solidFill>
                  <a:schemeClr val="bg1">
                    <a:lumMod val="50000"/>
                  </a:schemeClr>
                </a:solidFill>
              </a:rPr>
              <a:t>(</a:t>
            </a:r>
            <a:r>
              <a:rPr lang="nl-NL" sz="2400" i="1" dirty="0">
                <a:solidFill>
                  <a:schemeClr val="bg1">
                    <a:lumMod val="50000"/>
                  </a:schemeClr>
                </a:solidFill>
              </a:rPr>
              <a:t>E = eiwitproductie in gram per dag) </a:t>
            </a:r>
          </a:p>
          <a:p>
            <a:pPr marL="0" indent="0">
              <a:buNone/>
            </a:pPr>
            <a:br>
              <a:rPr lang="nl-NL" sz="2400" dirty="0"/>
            </a:br>
            <a:endParaRPr lang="nl-NL" sz="2400" dirty="0"/>
          </a:p>
          <a:p>
            <a:pPr marL="0" indent="0">
              <a:buNone/>
            </a:pPr>
            <a:br>
              <a:rPr lang="nl-NL" sz="2400" dirty="0"/>
            </a:br>
            <a:br>
              <a:rPr lang="nl-NL" sz="2400" dirty="0"/>
            </a:br>
            <a:endParaRPr lang="nl-NL" sz="2400" dirty="0"/>
          </a:p>
        </p:txBody>
      </p:sp>
      <p:sp>
        <p:nvSpPr>
          <p:cNvPr id="4" name="Tekstvak 3"/>
          <p:cNvSpPr txBox="1"/>
          <p:nvPr/>
        </p:nvSpPr>
        <p:spPr>
          <a:xfrm>
            <a:off x="1634983" y="1166948"/>
            <a:ext cx="8133805" cy="1569660"/>
          </a:xfrm>
          <a:prstGeom prst="rect">
            <a:avLst/>
          </a:prstGeom>
          <a:noFill/>
        </p:spPr>
        <p:txBody>
          <a:bodyPr wrap="square" rtlCol="0">
            <a:spAutoFit/>
          </a:bodyPr>
          <a:lstStyle/>
          <a:p>
            <a:r>
              <a:rPr lang="nl-NL" sz="2400" b="1" dirty="0">
                <a:latin typeface="Arial" panose="020B0604020202020204" pitchFamily="34" charset="0"/>
                <a:cs typeface="Arial" panose="020B0604020202020204" pitchFamily="34" charset="0"/>
              </a:rPr>
              <a:t>Opdracht:</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Zoek de berekening op in het voedernormenboekje voor de berekening van VEM en DVE. </a:t>
            </a:r>
          </a:p>
          <a:p>
            <a:endParaRPr lang="nl-N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91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138" y="375367"/>
            <a:ext cx="8107074" cy="1669961"/>
          </a:xfrm>
        </p:spPr>
        <p:txBody>
          <a:bodyPr>
            <a:normAutofit fontScale="90000"/>
          </a:bodyPr>
          <a:lstStyle/>
          <a:p>
            <a:r>
              <a:rPr lang="nl-NL" dirty="0"/>
              <a:t>Voorbeeld VEM:</a:t>
            </a:r>
            <a:br>
              <a:rPr lang="nl-NL" dirty="0"/>
            </a:br>
            <a:r>
              <a:rPr lang="nl-NL" dirty="0"/>
              <a:t>Een koe van 650 KG, geeft 30 liter met 4,0% F en 3,3% eiwit</a:t>
            </a:r>
          </a:p>
        </p:txBody>
      </p:sp>
      <p:sp>
        <p:nvSpPr>
          <p:cNvPr id="3" name="Tijdelijke aanduiding voor inhoud 2"/>
          <p:cNvSpPr>
            <a:spLocks noGrp="1"/>
          </p:cNvSpPr>
          <p:nvPr>
            <p:ph idx="1"/>
          </p:nvPr>
        </p:nvSpPr>
        <p:spPr>
          <a:xfrm>
            <a:off x="1254034" y="2388606"/>
            <a:ext cx="10298179" cy="3880773"/>
          </a:xfrm>
        </p:spPr>
        <p:txBody>
          <a:bodyPr>
            <a:normAutofit/>
          </a:bodyPr>
          <a:lstStyle/>
          <a:p>
            <a:pPr marL="0" indent="0">
              <a:buNone/>
            </a:pPr>
            <a:r>
              <a:rPr lang="nl-NL" sz="2200" i="1" dirty="0">
                <a:solidFill>
                  <a:schemeClr val="bg1">
                    <a:lumMod val="50000"/>
                  </a:schemeClr>
                </a:solidFill>
                <a:sym typeface="Wingdings" panose="05000000000000000000" pitchFamily="2" charset="2"/>
              </a:rPr>
              <a:t>(</a:t>
            </a:r>
            <a:r>
              <a:rPr lang="nl-NL" sz="2200" i="1" dirty="0">
                <a:solidFill>
                  <a:schemeClr val="bg1">
                    <a:lumMod val="50000"/>
                  </a:schemeClr>
                </a:solidFill>
              </a:rPr>
              <a:t>Bereken vooraf FPCM uit, meetmelk.= 30)</a:t>
            </a:r>
          </a:p>
          <a:p>
            <a:pPr>
              <a:buFont typeface="+mj-lt"/>
              <a:buAutoNum type="arabicPeriod"/>
            </a:pPr>
            <a:r>
              <a:rPr lang="nl-NL" sz="2200" dirty="0" err="1"/>
              <a:t>VEMonderhoud+productie</a:t>
            </a:r>
            <a:r>
              <a:rPr lang="nl-NL" sz="2200" dirty="0"/>
              <a:t>= 5323 + 440 x FPCM + 0,73 x FPCM²</a:t>
            </a:r>
          </a:p>
          <a:p>
            <a:pPr>
              <a:buFont typeface="+mj-lt"/>
              <a:buAutoNum type="arabicPeriod"/>
            </a:pPr>
            <a:r>
              <a:rPr lang="nl-NL" sz="2200" dirty="0" err="1"/>
              <a:t>VEMonderhoud+productie</a:t>
            </a:r>
            <a:r>
              <a:rPr lang="nl-NL" sz="2200" dirty="0"/>
              <a:t>= 5323 + 440 x </a:t>
            </a:r>
            <a:r>
              <a:rPr lang="nl-NL" sz="2200" b="1" dirty="0">
                <a:solidFill>
                  <a:schemeClr val="accent5">
                    <a:lumMod val="60000"/>
                    <a:lumOff val="40000"/>
                  </a:schemeClr>
                </a:solidFill>
              </a:rPr>
              <a:t>30</a:t>
            </a:r>
            <a:r>
              <a:rPr lang="nl-NL" sz="2200" dirty="0"/>
              <a:t> + 0,73 x </a:t>
            </a:r>
            <a:r>
              <a:rPr lang="nl-NL" sz="2200" b="1" dirty="0">
                <a:solidFill>
                  <a:schemeClr val="accent5">
                    <a:lumMod val="60000"/>
                    <a:lumOff val="40000"/>
                  </a:schemeClr>
                </a:solidFill>
              </a:rPr>
              <a:t>30</a:t>
            </a:r>
            <a:r>
              <a:rPr lang="nl-NL" sz="2200" dirty="0"/>
              <a:t>²</a:t>
            </a:r>
          </a:p>
          <a:p>
            <a:pPr>
              <a:buFont typeface="+mj-lt"/>
              <a:buAutoNum type="arabicPeriod"/>
            </a:pPr>
            <a:r>
              <a:rPr lang="nl-NL" sz="2200" dirty="0" err="1"/>
              <a:t>VEMonderhoud+productie</a:t>
            </a:r>
            <a:r>
              <a:rPr lang="nl-NL" sz="2200" dirty="0"/>
              <a:t>= </a:t>
            </a:r>
            <a:r>
              <a:rPr lang="nl-NL" sz="2200" b="1" dirty="0">
                <a:solidFill>
                  <a:schemeClr val="accent5">
                    <a:lumMod val="60000"/>
                    <a:lumOff val="40000"/>
                  </a:schemeClr>
                </a:solidFill>
              </a:rPr>
              <a:t>19.182 </a:t>
            </a:r>
            <a:r>
              <a:rPr lang="nl-NL" sz="2200" b="1" dirty="0" err="1">
                <a:solidFill>
                  <a:schemeClr val="accent5">
                    <a:lumMod val="60000"/>
                    <a:lumOff val="40000"/>
                  </a:schemeClr>
                </a:solidFill>
              </a:rPr>
              <a:t>vem</a:t>
            </a:r>
            <a:endParaRPr lang="nl-NL" sz="2200" b="1" dirty="0">
              <a:solidFill>
                <a:schemeClr val="accent5">
                  <a:lumMod val="60000"/>
                  <a:lumOff val="40000"/>
                </a:schemeClr>
              </a:solidFill>
            </a:endParaRPr>
          </a:p>
          <a:p>
            <a:pPr>
              <a:buFont typeface="+mj-lt"/>
              <a:buAutoNum type="arabicPeriod"/>
            </a:pPr>
            <a:endParaRPr lang="nl-NL" sz="2200" b="1" dirty="0">
              <a:solidFill>
                <a:schemeClr val="accent5">
                  <a:lumMod val="60000"/>
                  <a:lumOff val="40000"/>
                </a:schemeClr>
              </a:solidFill>
            </a:endParaRPr>
          </a:p>
          <a:p>
            <a:pPr marL="0" indent="0">
              <a:buNone/>
            </a:pPr>
            <a:r>
              <a:rPr lang="nl-NL" sz="2200" b="1" dirty="0">
                <a:solidFill>
                  <a:schemeClr val="tx1"/>
                </a:solidFill>
              </a:rPr>
              <a:t>Zie tabel 1.2 en zoek deze koe op in de tabel. Klopt de uitkomst?</a:t>
            </a:r>
          </a:p>
          <a:p>
            <a:pPr>
              <a:buFont typeface="+mj-lt"/>
              <a:buAutoNum type="arabicPeriod"/>
            </a:pPr>
            <a:endParaRPr lang="nl-NL" dirty="0"/>
          </a:p>
        </p:txBody>
      </p:sp>
    </p:spTree>
    <p:extLst>
      <p:ext uri="{BB962C8B-B14F-4D97-AF65-F5344CB8AC3E}">
        <p14:creationId xmlns:p14="http://schemas.microsoft.com/office/powerpoint/2010/main" val="11273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Voorbeeld DVE:</a:t>
            </a:r>
            <a:br>
              <a:rPr lang="nl-NL" dirty="0"/>
            </a:br>
            <a:r>
              <a:rPr lang="nl-NL" dirty="0"/>
              <a:t>Een koe van 650 KG, 30 kg melk, heeft een eiwit gehalte van 3,3%</a:t>
            </a:r>
          </a:p>
        </p:txBody>
      </p:sp>
      <p:sp>
        <p:nvSpPr>
          <p:cNvPr id="3" name="Tijdelijke aanduiding voor inhoud 2"/>
          <p:cNvSpPr>
            <a:spLocks noGrp="1"/>
          </p:cNvSpPr>
          <p:nvPr>
            <p:ph idx="1"/>
          </p:nvPr>
        </p:nvSpPr>
        <p:spPr>
          <a:xfrm>
            <a:off x="1253636" y="2194766"/>
            <a:ext cx="8775759" cy="4562183"/>
          </a:xfrm>
        </p:spPr>
        <p:txBody>
          <a:bodyPr>
            <a:normAutofit/>
          </a:bodyPr>
          <a:lstStyle/>
          <a:p>
            <a:pPr>
              <a:buFont typeface="+mj-lt"/>
              <a:buAutoNum type="arabicPeriod"/>
            </a:pPr>
            <a:r>
              <a:rPr lang="nl-NL" sz="2200" dirty="0" err="1"/>
              <a:t>DVEonderhoud</a:t>
            </a:r>
            <a:r>
              <a:rPr lang="nl-NL" sz="2200" dirty="0"/>
              <a:t>(g/dag)= 54 + (0,1 x LG)</a:t>
            </a:r>
          </a:p>
          <a:p>
            <a:pPr>
              <a:buFont typeface="+mj-lt"/>
              <a:buAutoNum type="arabicPeriod"/>
            </a:pPr>
            <a:r>
              <a:rPr lang="nl-NL" sz="2200" dirty="0" err="1"/>
              <a:t>DVEonderhoud</a:t>
            </a:r>
            <a:r>
              <a:rPr lang="nl-NL" sz="2200" dirty="0"/>
              <a:t>(g/dag)= 54 + (0,1 x </a:t>
            </a:r>
            <a:r>
              <a:rPr lang="nl-NL" sz="2200" b="1" dirty="0">
                <a:solidFill>
                  <a:schemeClr val="accent5">
                    <a:lumMod val="60000"/>
                    <a:lumOff val="40000"/>
                  </a:schemeClr>
                </a:solidFill>
              </a:rPr>
              <a:t>650</a:t>
            </a:r>
            <a:r>
              <a:rPr lang="nl-NL" sz="2200" dirty="0"/>
              <a:t>)</a:t>
            </a:r>
          </a:p>
          <a:p>
            <a:pPr>
              <a:buFont typeface="+mj-lt"/>
              <a:buAutoNum type="arabicPeriod"/>
            </a:pPr>
            <a:r>
              <a:rPr lang="nl-NL" sz="2200" dirty="0" err="1"/>
              <a:t>DVEonderhoud</a:t>
            </a:r>
            <a:r>
              <a:rPr lang="nl-NL" sz="2200" dirty="0"/>
              <a:t>(g/dag)= </a:t>
            </a:r>
            <a:r>
              <a:rPr lang="nl-NL" sz="2200" b="1" dirty="0">
                <a:solidFill>
                  <a:schemeClr val="accent5">
                    <a:lumMod val="60000"/>
                    <a:lumOff val="40000"/>
                  </a:schemeClr>
                </a:solidFill>
              </a:rPr>
              <a:t>119</a:t>
            </a:r>
          </a:p>
          <a:p>
            <a:pPr>
              <a:buFont typeface="+mj-lt"/>
              <a:buAutoNum type="arabicPeriod"/>
            </a:pPr>
            <a:endParaRPr lang="nl-NL" sz="2200" b="1" dirty="0">
              <a:solidFill>
                <a:schemeClr val="accent5">
                  <a:lumMod val="60000"/>
                  <a:lumOff val="40000"/>
                </a:schemeClr>
              </a:solidFill>
            </a:endParaRPr>
          </a:p>
          <a:p>
            <a:pPr>
              <a:buFont typeface="+mj-lt"/>
              <a:buAutoNum type="arabicPeriod"/>
            </a:pPr>
            <a:r>
              <a:rPr lang="nl-NL" sz="2200" dirty="0" err="1"/>
              <a:t>DVEproductie</a:t>
            </a:r>
            <a:r>
              <a:rPr lang="nl-NL" sz="2200" dirty="0"/>
              <a:t>(g) = 1,396 x E + 0,000195 x E²</a:t>
            </a:r>
            <a:br>
              <a:rPr lang="nl-NL" sz="2200" dirty="0"/>
            </a:br>
            <a:r>
              <a:rPr lang="nl-NL" sz="2200" dirty="0"/>
              <a:t>E= 30 (kg melk) x 33 (gram eiwit per kg melk)= 990</a:t>
            </a:r>
          </a:p>
          <a:p>
            <a:pPr>
              <a:buFont typeface="+mj-lt"/>
              <a:buAutoNum type="arabicPeriod"/>
            </a:pPr>
            <a:r>
              <a:rPr lang="nl-NL" sz="2200" dirty="0" err="1"/>
              <a:t>DVEproductie</a:t>
            </a:r>
            <a:r>
              <a:rPr lang="nl-NL" sz="2200" dirty="0"/>
              <a:t>(g) = 1,396 x </a:t>
            </a:r>
            <a:r>
              <a:rPr lang="nl-NL" sz="2200" b="1" dirty="0">
                <a:solidFill>
                  <a:schemeClr val="accent5">
                    <a:lumMod val="60000"/>
                    <a:lumOff val="40000"/>
                  </a:schemeClr>
                </a:solidFill>
              </a:rPr>
              <a:t>990</a:t>
            </a:r>
            <a:r>
              <a:rPr lang="nl-NL" sz="2200" dirty="0"/>
              <a:t> + 0,000195 x </a:t>
            </a:r>
            <a:r>
              <a:rPr lang="nl-NL" sz="2200" b="1" dirty="0">
                <a:solidFill>
                  <a:schemeClr val="accent5">
                    <a:lumMod val="60000"/>
                    <a:lumOff val="40000"/>
                  </a:schemeClr>
                </a:solidFill>
              </a:rPr>
              <a:t>990</a:t>
            </a:r>
            <a:r>
              <a:rPr lang="nl-NL" sz="2200" dirty="0"/>
              <a:t>²</a:t>
            </a:r>
          </a:p>
          <a:p>
            <a:pPr>
              <a:buFont typeface="+mj-lt"/>
              <a:buAutoNum type="arabicPeriod"/>
            </a:pPr>
            <a:r>
              <a:rPr lang="nl-NL" sz="2200" dirty="0" err="1"/>
              <a:t>DVEproductie</a:t>
            </a:r>
            <a:r>
              <a:rPr lang="nl-NL" sz="2200" dirty="0"/>
              <a:t>(g) = </a:t>
            </a:r>
            <a:r>
              <a:rPr lang="nl-NL" sz="2200" b="1" dirty="0">
                <a:solidFill>
                  <a:schemeClr val="accent5">
                    <a:lumMod val="60000"/>
                    <a:lumOff val="40000"/>
                  </a:schemeClr>
                </a:solidFill>
              </a:rPr>
              <a:t>1573</a:t>
            </a:r>
            <a:r>
              <a:rPr lang="nl-NL" sz="2200" dirty="0"/>
              <a:t>(per dag</a:t>
            </a:r>
          </a:p>
          <a:p>
            <a:pPr marL="0" indent="0">
              <a:buNone/>
            </a:pPr>
            <a:br>
              <a:rPr lang="nl-NL" sz="2200" b="1" dirty="0">
                <a:solidFill>
                  <a:schemeClr val="accent5">
                    <a:lumMod val="60000"/>
                    <a:lumOff val="40000"/>
                  </a:schemeClr>
                </a:solidFill>
              </a:rPr>
            </a:br>
            <a:endParaRPr lang="nl-NL" sz="2200" b="1" dirty="0">
              <a:solidFill>
                <a:schemeClr val="accent5">
                  <a:lumMod val="60000"/>
                  <a:lumOff val="40000"/>
                </a:schemeClr>
              </a:solidFill>
            </a:endParaRPr>
          </a:p>
          <a:p>
            <a:pPr marL="0" indent="0">
              <a:buNone/>
            </a:pPr>
            <a:r>
              <a:rPr lang="nl-NL" sz="2200" dirty="0" err="1">
                <a:solidFill>
                  <a:schemeClr val="tx1"/>
                </a:solidFill>
              </a:rPr>
              <a:t>DVEonderhoud</a:t>
            </a:r>
            <a:r>
              <a:rPr lang="nl-NL" sz="2200" dirty="0">
                <a:solidFill>
                  <a:schemeClr val="tx1"/>
                </a:solidFill>
              </a:rPr>
              <a:t> + </a:t>
            </a:r>
            <a:r>
              <a:rPr lang="nl-NL" sz="2200" dirty="0" err="1">
                <a:solidFill>
                  <a:schemeClr val="tx1"/>
                </a:solidFill>
              </a:rPr>
              <a:t>DVEproductie</a:t>
            </a:r>
            <a:r>
              <a:rPr lang="nl-NL" sz="2200" dirty="0">
                <a:solidFill>
                  <a:schemeClr val="tx1"/>
                </a:solidFill>
              </a:rPr>
              <a:t> = </a:t>
            </a:r>
            <a:r>
              <a:rPr lang="nl-NL" sz="2200" dirty="0" err="1">
                <a:solidFill>
                  <a:schemeClr val="tx1"/>
                </a:solidFill>
              </a:rPr>
              <a:t>DVEbehoefte</a:t>
            </a:r>
            <a:r>
              <a:rPr lang="nl-NL" sz="2200" dirty="0">
                <a:solidFill>
                  <a:schemeClr val="tx1"/>
                </a:solidFill>
              </a:rPr>
              <a:t> melkgevende koe</a:t>
            </a:r>
          </a:p>
          <a:p>
            <a:pPr marL="0" indent="0">
              <a:buNone/>
            </a:pPr>
            <a:r>
              <a:rPr lang="nl-NL" sz="2200" dirty="0">
                <a:solidFill>
                  <a:schemeClr val="tx1"/>
                </a:solidFill>
              </a:rPr>
              <a:t>119 + 1573 = 1692</a:t>
            </a:r>
            <a:r>
              <a:rPr lang="nl-NL" sz="2200" b="1" dirty="0">
                <a:solidFill>
                  <a:schemeClr val="accent5">
                    <a:lumMod val="60000"/>
                    <a:lumOff val="40000"/>
                  </a:schemeClr>
                </a:solidFill>
              </a:rPr>
              <a:t> </a:t>
            </a:r>
            <a:r>
              <a:rPr lang="nl-NL" sz="2200" dirty="0">
                <a:solidFill>
                  <a:schemeClr val="tx1"/>
                </a:solidFill>
              </a:rPr>
              <a:t>DVE</a:t>
            </a:r>
            <a:endParaRPr lang="nl-NL" sz="2200" b="1" dirty="0">
              <a:solidFill>
                <a:schemeClr val="accent5">
                  <a:lumMod val="60000"/>
                  <a:lumOff val="40000"/>
                </a:schemeClr>
              </a:solidFill>
            </a:endParaRPr>
          </a:p>
          <a:p>
            <a:pPr>
              <a:buFont typeface="+mj-lt"/>
              <a:buAutoNum type="arabicPeriod"/>
            </a:pPr>
            <a:endParaRPr lang="nl-NL" dirty="0"/>
          </a:p>
          <a:p>
            <a:pPr>
              <a:buFont typeface="+mj-lt"/>
              <a:buAutoNum type="arabicPeriod"/>
            </a:pPr>
            <a:endParaRPr lang="nl-NL" dirty="0"/>
          </a:p>
          <a:p>
            <a:pPr>
              <a:buFont typeface="+mj-lt"/>
              <a:buAutoNum type="arabicPeriod"/>
            </a:pPr>
            <a:endParaRPr lang="nl-NL" dirty="0"/>
          </a:p>
        </p:txBody>
      </p:sp>
    </p:spTree>
    <p:extLst>
      <p:ext uri="{BB962C8B-B14F-4D97-AF65-F5344CB8AC3E}">
        <p14:creationId xmlns:p14="http://schemas.microsoft.com/office/powerpoint/2010/main" val="11705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6437" y="839802"/>
            <a:ext cx="8916659" cy="912669"/>
          </a:xfrm>
        </p:spPr>
        <p:txBody>
          <a:bodyPr>
            <a:normAutofit fontScale="90000"/>
          </a:bodyPr>
          <a:lstStyle/>
          <a:p>
            <a:r>
              <a:rPr lang="nl-NL" dirty="0"/>
              <a:t>Voorbeeld:</a:t>
            </a:r>
            <a:br>
              <a:rPr lang="nl-NL" dirty="0"/>
            </a:br>
            <a:r>
              <a:rPr lang="nl-NL" dirty="0"/>
              <a:t>Een koe van 650 KG, geeft 34 liter melk met 4,4% vet en 3,6% eiwit</a:t>
            </a:r>
          </a:p>
        </p:txBody>
      </p:sp>
      <p:sp>
        <p:nvSpPr>
          <p:cNvPr id="3" name="Tijdelijke aanduiding voor inhoud 2"/>
          <p:cNvSpPr>
            <a:spLocks noGrp="1"/>
          </p:cNvSpPr>
          <p:nvPr>
            <p:ph idx="1"/>
          </p:nvPr>
        </p:nvSpPr>
        <p:spPr>
          <a:xfrm>
            <a:off x="677334" y="2809518"/>
            <a:ext cx="8596668" cy="3880773"/>
          </a:xfrm>
        </p:spPr>
        <p:txBody>
          <a:bodyPr/>
          <a:lstStyle/>
          <a:p>
            <a:r>
              <a:rPr lang="nl-NL" sz="2200" dirty="0"/>
              <a:t>Bereken VEM behoefte</a:t>
            </a:r>
          </a:p>
          <a:p>
            <a:r>
              <a:rPr lang="nl-NL" sz="2200" dirty="0"/>
              <a:t>Bereken DVE behoefte (onderhoud en productie)</a:t>
            </a:r>
          </a:p>
        </p:txBody>
      </p:sp>
    </p:spTree>
    <p:extLst>
      <p:ext uri="{BB962C8B-B14F-4D97-AF65-F5344CB8AC3E}">
        <p14:creationId xmlns:p14="http://schemas.microsoft.com/office/powerpoint/2010/main" val="170860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Uitkomst VEM</a:t>
            </a:r>
          </a:p>
        </p:txBody>
      </p:sp>
      <p:sp>
        <p:nvSpPr>
          <p:cNvPr id="3" name="Tijdelijke aanduiding voor inhoud 2"/>
          <p:cNvSpPr>
            <a:spLocks noGrp="1"/>
          </p:cNvSpPr>
          <p:nvPr>
            <p:ph idx="1"/>
          </p:nvPr>
        </p:nvSpPr>
        <p:spPr>
          <a:xfrm>
            <a:off x="1127157" y="1801229"/>
            <a:ext cx="8596668" cy="3880773"/>
          </a:xfrm>
        </p:spPr>
        <p:txBody>
          <a:bodyPr>
            <a:normAutofit/>
          </a:bodyPr>
          <a:lstStyle/>
          <a:p>
            <a:pPr marL="457200" indent="-457200">
              <a:buFont typeface="+mj-lt"/>
              <a:buAutoNum type="arabicPeriod"/>
            </a:pPr>
            <a:r>
              <a:rPr lang="nl-NL" sz="2200" dirty="0"/>
              <a:t>FPCM = (0,337+0,116 x %F + 0,06 x %P) x M</a:t>
            </a:r>
          </a:p>
          <a:p>
            <a:pPr marL="457200" indent="-457200">
              <a:buFont typeface="+mj-lt"/>
              <a:buAutoNum type="arabicPeriod"/>
            </a:pPr>
            <a:r>
              <a:rPr lang="nl-NL" sz="2200" dirty="0"/>
              <a:t>FPCM = (0,337+0,116 x </a:t>
            </a:r>
            <a:r>
              <a:rPr lang="nl-NL" sz="2200" b="1" dirty="0">
                <a:solidFill>
                  <a:schemeClr val="accent5">
                    <a:lumMod val="60000"/>
                    <a:lumOff val="40000"/>
                  </a:schemeClr>
                </a:solidFill>
              </a:rPr>
              <a:t>4,4</a:t>
            </a:r>
            <a:r>
              <a:rPr lang="nl-NL" sz="2200" dirty="0"/>
              <a:t> + 0,06 x </a:t>
            </a:r>
            <a:r>
              <a:rPr lang="nl-NL" sz="2200" b="1" dirty="0">
                <a:solidFill>
                  <a:schemeClr val="accent5">
                    <a:lumMod val="60000"/>
                    <a:lumOff val="40000"/>
                  </a:schemeClr>
                </a:solidFill>
              </a:rPr>
              <a:t>3,6</a:t>
            </a:r>
            <a:r>
              <a:rPr lang="nl-NL" sz="2200" dirty="0"/>
              <a:t>) x </a:t>
            </a:r>
            <a:r>
              <a:rPr lang="nl-NL" sz="2200" b="1" dirty="0">
                <a:solidFill>
                  <a:schemeClr val="accent5">
                    <a:lumMod val="60000"/>
                    <a:lumOff val="40000"/>
                  </a:schemeClr>
                </a:solidFill>
              </a:rPr>
              <a:t>34</a:t>
            </a:r>
          </a:p>
          <a:p>
            <a:pPr marL="457200" indent="-457200">
              <a:buFont typeface="+mj-lt"/>
              <a:buAutoNum type="arabicPeriod"/>
            </a:pPr>
            <a:r>
              <a:rPr lang="nl-NL" sz="2200" dirty="0"/>
              <a:t>FPCM </a:t>
            </a:r>
            <a:r>
              <a:rPr lang="nl-NL" sz="2200" dirty="0">
                <a:solidFill>
                  <a:schemeClr val="tx1"/>
                </a:solidFill>
              </a:rPr>
              <a:t>= </a:t>
            </a:r>
            <a:r>
              <a:rPr lang="nl-NL" sz="2200" b="1" dirty="0">
                <a:solidFill>
                  <a:schemeClr val="accent5">
                    <a:lumMod val="60000"/>
                    <a:lumOff val="40000"/>
                  </a:schemeClr>
                </a:solidFill>
              </a:rPr>
              <a:t>36,2 </a:t>
            </a:r>
            <a:br>
              <a:rPr lang="nl-NL" sz="2200" dirty="0">
                <a:solidFill>
                  <a:schemeClr val="tx1"/>
                </a:solidFill>
              </a:rPr>
            </a:br>
            <a:endParaRPr lang="nl-NL" sz="2200" dirty="0"/>
          </a:p>
          <a:p>
            <a:pPr>
              <a:buFont typeface="+mj-lt"/>
              <a:buAutoNum type="arabicPeriod"/>
            </a:pPr>
            <a:r>
              <a:rPr lang="nl-NL" sz="2200" dirty="0" err="1"/>
              <a:t>VEMonderhoud+productie</a:t>
            </a:r>
            <a:r>
              <a:rPr lang="nl-NL" sz="2200" dirty="0"/>
              <a:t>= 5323 + 440 x FPCM + 0,73 x FPCM²</a:t>
            </a:r>
          </a:p>
          <a:p>
            <a:pPr>
              <a:buFont typeface="+mj-lt"/>
              <a:buAutoNum type="arabicPeriod"/>
            </a:pPr>
            <a:r>
              <a:rPr lang="nl-NL" sz="2200" dirty="0" err="1"/>
              <a:t>VEMonderhoud+productie</a:t>
            </a:r>
            <a:r>
              <a:rPr lang="nl-NL" sz="2200" dirty="0"/>
              <a:t>= 5323 + 440 x </a:t>
            </a:r>
            <a:r>
              <a:rPr lang="nl-NL" sz="2200" b="1" dirty="0">
                <a:solidFill>
                  <a:schemeClr val="accent5">
                    <a:lumMod val="60000"/>
                    <a:lumOff val="40000"/>
                  </a:schemeClr>
                </a:solidFill>
              </a:rPr>
              <a:t>36,2</a:t>
            </a:r>
            <a:r>
              <a:rPr lang="nl-NL" sz="2200" dirty="0"/>
              <a:t> + 0,73 x </a:t>
            </a:r>
            <a:r>
              <a:rPr lang="nl-NL" sz="2200" b="1" dirty="0">
                <a:solidFill>
                  <a:schemeClr val="accent5">
                    <a:lumMod val="60000"/>
                    <a:lumOff val="40000"/>
                  </a:schemeClr>
                </a:solidFill>
              </a:rPr>
              <a:t>36,2</a:t>
            </a:r>
            <a:r>
              <a:rPr lang="nl-NL" sz="2200" dirty="0"/>
              <a:t>²</a:t>
            </a:r>
          </a:p>
          <a:p>
            <a:pPr>
              <a:buFont typeface="+mj-lt"/>
              <a:buAutoNum type="arabicPeriod"/>
            </a:pPr>
            <a:r>
              <a:rPr lang="nl-NL" sz="2200" dirty="0" err="1"/>
              <a:t>VEMonderhoud+productie</a:t>
            </a:r>
            <a:r>
              <a:rPr lang="nl-NL" sz="2200" dirty="0"/>
              <a:t>= </a:t>
            </a:r>
            <a:r>
              <a:rPr lang="nl-NL" sz="2200" b="1" dirty="0">
                <a:solidFill>
                  <a:schemeClr val="accent5">
                    <a:lumMod val="60000"/>
                    <a:lumOff val="40000"/>
                  </a:schemeClr>
                </a:solidFill>
              </a:rPr>
              <a:t>22.208 </a:t>
            </a:r>
            <a:r>
              <a:rPr lang="nl-NL" sz="2200" b="1" dirty="0" err="1">
                <a:solidFill>
                  <a:schemeClr val="accent5">
                    <a:lumMod val="60000"/>
                    <a:lumOff val="40000"/>
                  </a:schemeClr>
                </a:solidFill>
              </a:rPr>
              <a:t>vem</a:t>
            </a:r>
            <a:endParaRPr lang="nl-NL" sz="2200" b="1" dirty="0">
              <a:solidFill>
                <a:schemeClr val="accent5">
                  <a:lumMod val="60000"/>
                  <a:lumOff val="40000"/>
                </a:schemeClr>
              </a:solidFill>
            </a:endParaRPr>
          </a:p>
        </p:txBody>
      </p:sp>
    </p:spTree>
    <p:extLst>
      <p:ext uri="{BB962C8B-B14F-4D97-AF65-F5344CB8AC3E}">
        <p14:creationId xmlns:p14="http://schemas.microsoft.com/office/powerpoint/2010/main" val="29158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Uitkomst DVE</a:t>
            </a:r>
          </a:p>
        </p:txBody>
      </p:sp>
      <p:sp>
        <p:nvSpPr>
          <p:cNvPr id="3" name="Tijdelijke aanduiding voor inhoud 2"/>
          <p:cNvSpPr>
            <a:spLocks noGrp="1"/>
          </p:cNvSpPr>
          <p:nvPr>
            <p:ph idx="1"/>
          </p:nvPr>
        </p:nvSpPr>
        <p:spPr>
          <a:xfrm>
            <a:off x="2639616" y="1416595"/>
            <a:ext cx="8596668" cy="4557485"/>
          </a:xfrm>
        </p:spPr>
        <p:txBody>
          <a:bodyPr>
            <a:normAutofit/>
          </a:bodyPr>
          <a:lstStyle/>
          <a:p>
            <a:pPr>
              <a:buFont typeface="+mj-lt"/>
              <a:buAutoNum type="arabicPeriod"/>
            </a:pPr>
            <a:r>
              <a:rPr lang="nl-NL" sz="2000" dirty="0" err="1"/>
              <a:t>DVEonderhoud</a:t>
            </a:r>
            <a:r>
              <a:rPr lang="nl-NL" sz="2000" dirty="0"/>
              <a:t>(g/dag)= 54 + (0,1 x LG)</a:t>
            </a:r>
          </a:p>
          <a:p>
            <a:pPr>
              <a:buFont typeface="+mj-lt"/>
              <a:buAutoNum type="arabicPeriod"/>
            </a:pPr>
            <a:r>
              <a:rPr lang="nl-NL" sz="2000" dirty="0" err="1"/>
              <a:t>DVEonderhoud</a:t>
            </a:r>
            <a:r>
              <a:rPr lang="nl-NL" sz="2000" dirty="0"/>
              <a:t>(g/dag)= 54 + (0,1 x </a:t>
            </a:r>
            <a:r>
              <a:rPr lang="nl-NL" sz="2000" b="1" dirty="0">
                <a:solidFill>
                  <a:schemeClr val="accent5">
                    <a:lumMod val="60000"/>
                    <a:lumOff val="40000"/>
                  </a:schemeClr>
                </a:solidFill>
              </a:rPr>
              <a:t>650</a:t>
            </a:r>
            <a:r>
              <a:rPr lang="nl-NL" sz="2000" dirty="0"/>
              <a:t>)</a:t>
            </a:r>
          </a:p>
          <a:p>
            <a:pPr>
              <a:buFont typeface="+mj-lt"/>
              <a:buAutoNum type="arabicPeriod"/>
            </a:pPr>
            <a:r>
              <a:rPr lang="nl-NL" sz="2000" dirty="0" err="1"/>
              <a:t>DVEonderhoud</a:t>
            </a:r>
            <a:r>
              <a:rPr lang="nl-NL" sz="2000" dirty="0"/>
              <a:t>(g/dag)= </a:t>
            </a:r>
            <a:r>
              <a:rPr lang="nl-NL" sz="2000" b="1" dirty="0">
                <a:solidFill>
                  <a:schemeClr val="accent5">
                    <a:lumMod val="60000"/>
                    <a:lumOff val="40000"/>
                  </a:schemeClr>
                </a:solidFill>
              </a:rPr>
              <a:t>119</a:t>
            </a:r>
          </a:p>
          <a:p>
            <a:pPr marL="0" indent="0">
              <a:buNone/>
            </a:pPr>
            <a:endParaRPr lang="nl-NL" sz="2000" b="1" dirty="0">
              <a:solidFill>
                <a:schemeClr val="accent5">
                  <a:lumMod val="60000"/>
                  <a:lumOff val="40000"/>
                </a:schemeClr>
              </a:solidFill>
            </a:endParaRPr>
          </a:p>
          <a:p>
            <a:pPr>
              <a:buFont typeface="+mj-lt"/>
              <a:buAutoNum type="arabicPeriod"/>
            </a:pPr>
            <a:r>
              <a:rPr lang="nl-NL" sz="2000" dirty="0" err="1"/>
              <a:t>DVEproductie</a:t>
            </a:r>
            <a:r>
              <a:rPr lang="nl-NL" sz="2000" dirty="0"/>
              <a:t>(g) = 1,396 x E + 0,000195 x E²</a:t>
            </a:r>
          </a:p>
          <a:p>
            <a:pPr>
              <a:buFont typeface="+mj-lt"/>
              <a:buAutoNum type="arabicPeriod"/>
            </a:pPr>
            <a:r>
              <a:rPr lang="nl-NL" sz="2000" dirty="0" err="1"/>
              <a:t>DVEproductie</a:t>
            </a:r>
            <a:r>
              <a:rPr lang="nl-NL" sz="2000" dirty="0"/>
              <a:t>(g) = 1,396 x (</a:t>
            </a:r>
            <a:r>
              <a:rPr lang="nl-NL" sz="2000" b="1" dirty="0">
                <a:solidFill>
                  <a:schemeClr val="accent5">
                    <a:lumMod val="60000"/>
                    <a:lumOff val="40000"/>
                  </a:schemeClr>
                </a:solidFill>
              </a:rPr>
              <a:t>34 x 36)</a:t>
            </a:r>
            <a:r>
              <a:rPr lang="nl-NL" sz="2000" dirty="0"/>
              <a:t> + 0,000195 x (</a:t>
            </a:r>
            <a:r>
              <a:rPr lang="nl-NL" sz="2000" b="1" dirty="0">
                <a:solidFill>
                  <a:schemeClr val="accent5">
                    <a:lumMod val="60000"/>
                    <a:lumOff val="40000"/>
                  </a:schemeClr>
                </a:solidFill>
              </a:rPr>
              <a:t>34 x 36)</a:t>
            </a:r>
            <a:r>
              <a:rPr lang="nl-NL" sz="2000" dirty="0"/>
              <a:t>²</a:t>
            </a:r>
          </a:p>
          <a:p>
            <a:pPr>
              <a:buFont typeface="+mj-lt"/>
              <a:buAutoNum type="arabicPeriod"/>
            </a:pPr>
            <a:r>
              <a:rPr lang="nl-NL" sz="2000" dirty="0" err="1"/>
              <a:t>DVEproductie</a:t>
            </a:r>
            <a:r>
              <a:rPr lang="nl-NL" sz="2000" dirty="0"/>
              <a:t>(g) = </a:t>
            </a:r>
            <a:r>
              <a:rPr lang="nl-NL" sz="2000" b="1" dirty="0">
                <a:solidFill>
                  <a:schemeClr val="accent5">
                    <a:lumMod val="60000"/>
                    <a:lumOff val="40000"/>
                  </a:schemeClr>
                </a:solidFill>
              </a:rPr>
              <a:t>2001 </a:t>
            </a:r>
            <a:r>
              <a:rPr lang="nl-NL" sz="2000" dirty="0"/>
              <a:t>(per dag)</a:t>
            </a:r>
          </a:p>
          <a:p>
            <a:pPr marL="0" indent="0">
              <a:buNone/>
            </a:pPr>
            <a:br>
              <a:rPr lang="nl-NL" sz="2000" dirty="0"/>
            </a:br>
            <a:r>
              <a:rPr lang="nl-NL" sz="2000" dirty="0" err="1"/>
              <a:t>DVEonderhoud</a:t>
            </a:r>
            <a:r>
              <a:rPr lang="nl-NL" sz="2000" dirty="0"/>
              <a:t> + </a:t>
            </a:r>
            <a:r>
              <a:rPr lang="nl-NL" sz="2000" dirty="0" err="1"/>
              <a:t>DVEproductie</a:t>
            </a:r>
            <a:r>
              <a:rPr lang="nl-NL" sz="2000" dirty="0"/>
              <a:t> = </a:t>
            </a:r>
            <a:r>
              <a:rPr lang="nl-NL" sz="2000" dirty="0" err="1"/>
              <a:t>DVEbehoefte</a:t>
            </a:r>
            <a:r>
              <a:rPr lang="nl-NL" sz="2000" dirty="0"/>
              <a:t> melkgevende koe</a:t>
            </a:r>
          </a:p>
          <a:p>
            <a:pPr marL="0" indent="0">
              <a:buNone/>
            </a:pPr>
            <a:br>
              <a:rPr lang="nl-NL" sz="2000" dirty="0"/>
            </a:br>
            <a:br>
              <a:rPr lang="nl-NL" sz="2000" dirty="0"/>
            </a:br>
            <a:r>
              <a:rPr lang="nl-NL" sz="2000" b="1" dirty="0">
                <a:solidFill>
                  <a:schemeClr val="accent5">
                    <a:lumMod val="60000"/>
                    <a:lumOff val="40000"/>
                  </a:schemeClr>
                </a:solidFill>
              </a:rPr>
              <a:t>119 </a:t>
            </a:r>
            <a:r>
              <a:rPr lang="nl-NL" sz="2000" dirty="0"/>
              <a:t>+ </a:t>
            </a:r>
            <a:r>
              <a:rPr lang="nl-NL" sz="2000" b="1" dirty="0">
                <a:solidFill>
                  <a:schemeClr val="tx2">
                    <a:lumMod val="40000"/>
                    <a:lumOff val="60000"/>
                  </a:schemeClr>
                </a:solidFill>
              </a:rPr>
              <a:t>2001</a:t>
            </a:r>
            <a:r>
              <a:rPr lang="nl-NL" sz="2000" dirty="0">
                <a:solidFill>
                  <a:schemeClr val="tx2">
                    <a:lumMod val="40000"/>
                    <a:lumOff val="60000"/>
                  </a:schemeClr>
                </a:solidFill>
              </a:rPr>
              <a:t> </a:t>
            </a:r>
            <a:r>
              <a:rPr lang="nl-NL" sz="2000" dirty="0"/>
              <a:t>DVE/per liter  = </a:t>
            </a:r>
            <a:r>
              <a:rPr lang="nl-NL" sz="2000" b="1" dirty="0">
                <a:solidFill>
                  <a:schemeClr val="accent1">
                    <a:lumMod val="40000"/>
                    <a:lumOff val="60000"/>
                  </a:schemeClr>
                </a:solidFill>
              </a:rPr>
              <a:t>2120 </a:t>
            </a:r>
            <a:r>
              <a:rPr lang="nl-NL" sz="2000" b="1" dirty="0" err="1">
                <a:solidFill>
                  <a:schemeClr val="accent1">
                    <a:lumMod val="40000"/>
                    <a:lumOff val="60000"/>
                  </a:schemeClr>
                </a:solidFill>
              </a:rPr>
              <a:t>dve</a:t>
            </a:r>
            <a:endParaRPr lang="nl-NL" sz="2000" b="1" dirty="0">
              <a:solidFill>
                <a:schemeClr val="accent1">
                  <a:lumMod val="40000"/>
                  <a:lumOff val="60000"/>
                </a:schemeClr>
              </a:solidFill>
            </a:endParaRPr>
          </a:p>
          <a:p>
            <a:pPr>
              <a:buFont typeface="+mj-lt"/>
              <a:buAutoNum type="arabicPeriod"/>
            </a:pPr>
            <a:endParaRPr lang="nl-NL" sz="2000" dirty="0"/>
          </a:p>
          <a:p>
            <a:pPr>
              <a:buFont typeface="+mj-lt"/>
              <a:buAutoNum type="arabicPeriod"/>
            </a:pPr>
            <a:endParaRPr lang="nl-NL" sz="2000" dirty="0"/>
          </a:p>
          <a:p>
            <a:pPr>
              <a:buFont typeface="+mj-lt"/>
              <a:buAutoNum type="arabicPeriod"/>
            </a:pPr>
            <a:endParaRPr lang="nl-NL" sz="2000" dirty="0"/>
          </a:p>
        </p:txBody>
      </p:sp>
    </p:spTree>
    <p:extLst>
      <p:ext uri="{BB962C8B-B14F-4D97-AF65-F5344CB8AC3E}">
        <p14:creationId xmlns:p14="http://schemas.microsoft.com/office/powerpoint/2010/main" val="250863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VEM en DVE behoefte berekenen</a:t>
            </a:r>
          </a:p>
        </p:txBody>
      </p:sp>
      <p:sp>
        <p:nvSpPr>
          <p:cNvPr id="4" name="Tekstvak 3"/>
          <p:cNvSpPr txBox="1"/>
          <p:nvPr/>
        </p:nvSpPr>
        <p:spPr>
          <a:xfrm>
            <a:off x="2639616" y="1957741"/>
            <a:ext cx="8988381" cy="2246769"/>
          </a:xfrm>
          <a:prstGeom prst="rect">
            <a:avLst/>
          </a:prstGeom>
          <a:noFill/>
        </p:spPr>
        <p:txBody>
          <a:bodyPr wrap="square" rtlCol="0">
            <a:spAutoFit/>
          </a:bodyPr>
          <a:lstStyle/>
          <a:p>
            <a:r>
              <a:rPr lang="nl-NL" sz="2800" b="1" dirty="0"/>
              <a:t>Opdracht 1: </a:t>
            </a:r>
            <a:r>
              <a:rPr lang="nl-NL" sz="2800" dirty="0"/>
              <a:t>(Zoek op in tabellenboekje) </a:t>
            </a:r>
            <a:br>
              <a:rPr lang="nl-NL" sz="2800" dirty="0"/>
            </a:br>
            <a:r>
              <a:rPr lang="nl-NL" sz="2800" dirty="0"/>
              <a:t>Wat de VEM en DVE behoefte is van onderstaande koeien</a:t>
            </a:r>
          </a:p>
          <a:p>
            <a:pPr marL="457200" indent="-457200">
              <a:buFontTx/>
              <a:buChar char="-"/>
            </a:pPr>
            <a:r>
              <a:rPr lang="nl-NL" sz="2800" dirty="0"/>
              <a:t>22 liter met 3,75% vet en 3,18% eiwit</a:t>
            </a:r>
          </a:p>
          <a:p>
            <a:pPr marL="457200" indent="-457200">
              <a:buFontTx/>
              <a:buChar char="-"/>
            </a:pPr>
            <a:r>
              <a:rPr lang="nl-NL" sz="2800" dirty="0"/>
              <a:t>44 liter met 4,25% vet en 3,45% eiwit</a:t>
            </a:r>
          </a:p>
          <a:p>
            <a:pPr marL="457200" indent="-457200">
              <a:buFontTx/>
              <a:buChar char="-"/>
            </a:pPr>
            <a:r>
              <a:rPr lang="nl-NL" sz="2800" dirty="0"/>
              <a:t>12 liter met 4,75% vet en 3,75% eiwit</a:t>
            </a:r>
          </a:p>
        </p:txBody>
      </p:sp>
    </p:spTree>
    <p:extLst>
      <p:ext uri="{BB962C8B-B14F-4D97-AF65-F5344CB8AC3E}">
        <p14:creationId xmlns:p14="http://schemas.microsoft.com/office/powerpoint/2010/main" val="233163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5AEAA46-036E-4D03-B5E0-B09BB81C0146}"/>
              </a:ext>
            </a:extLst>
          </p:cNvPr>
          <p:cNvSpPr>
            <a:spLocks noGrp="1"/>
          </p:cNvSpPr>
          <p:nvPr>
            <p:ph idx="1"/>
          </p:nvPr>
        </p:nvSpPr>
        <p:spPr>
          <a:xfrm>
            <a:off x="1287379" y="1196753"/>
            <a:ext cx="10295021" cy="4929411"/>
          </a:xfrm>
        </p:spPr>
        <p:txBody>
          <a:bodyPr/>
          <a:lstStyle/>
          <a:p>
            <a:r>
              <a:rPr lang="nl-NL" dirty="0"/>
              <a:t>Hoeveel gram droge stof zit er in 1 kg van deze snijmaiskuil?</a:t>
            </a:r>
          </a:p>
          <a:p>
            <a:r>
              <a:rPr lang="nl-NL" dirty="0"/>
              <a:t>Is deze kuil aan de natte of droge kant?</a:t>
            </a:r>
          </a:p>
        </p:txBody>
      </p:sp>
      <p:pic>
        <p:nvPicPr>
          <p:cNvPr id="4" name="Afbeelding 3">
            <a:extLst>
              <a:ext uri="{FF2B5EF4-FFF2-40B4-BE49-F238E27FC236}">
                <a16:creationId xmlns:a16="http://schemas.microsoft.com/office/drawing/2014/main" id="{FC552802-40F8-4812-A339-DCACF7B5A1DF}"/>
              </a:ext>
            </a:extLst>
          </p:cNvPr>
          <p:cNvPicPr>
            <a:picLocks noChangeAspect="1"/>
          </p:cNvPicPr>
          <p:nvPr/>
        </p:nvPicPr>
        <p:blipFill rotWithShape="1">
          <a:blip r:embed="rId3"/>
          <a:srcRect l="27469" t="3361" b="7258"/>
          <a:stretch/>
        </p:blipFill>
        <p:spPr>
          <a:xfrm rot="5400000">
            <a:off x="1013692" y="2864521"/>
            <a:ext cx="10984769" cy="10152646"/>
          </a:xfrm>
          <a:prstGeom prst="rect">
            <a:avLst/>
          </a:prstGeom>
        </p:spPr>
      </p:pic>
      <p:sp>
        <p:nvSpPr>
          <p:cNvPr id="6" name="Titel 5">
            <a:extLst>
              <a:ext uri="{FF2B5EF4-FFF2-40B4-BE49-F238E27FC236}">
                <a16:creationId xmlns:a16="http://schemas.microsoft.com/office/drawing/2014/main" id="{86576EDF-53D3-415E-9D3F-434283D8434F}"/>
              </a:ext>
            </a:extLst>
          </p:cNvPr>
          <p:cNvSpPr>
            <a:spLocks noGrp="1"/>
          </p:cNvSpPr>
          <p:nvPr>
            <p:ph type="title"/>
          </p:nvPr>
        </p:nvSpPr>
        <p:spPr/>
        <p:txBody>
          <a:bodyPr/>
          <a:lstStyle/>
          <a:p>
            <a:r>
              <a:rPr lang="nl-NL" dirty="0"/>
              <a:t>Droge Stof</a:t>
            </a:r>
            <a:br>
              <a:rPr lang="nl-NL" dirty="0"/>
            </a:br>
            <a:endParaRPr lang="nl-NL" dirty="0"/>
          </a:p>
        </p:txBody>
      </p:sp>
      <p:pic>
        <p:nvPicPr>
          <p:cNvPr id="7" name="Afbeelding 6">
            <a:extLst>
              <a:ext uri="{FF2B5EF4-FFF2-40B4-BE49-F238E27FC236}">
                <a16:creationId xmlns:a16="http://schemas.microsoft.com/office/drawing/2014/main" id="{41186C93-9690-4280-94B8-DA0B05688E2E}"/>
              </a:ext>
            </a:extLst>
          </p:cNvPr>
          <p:cNvPicPr>
            <a:picLocks noChangeAspect="1"/>
          </p:cNvPicPr>
          <p:nvPr/>
        </p:nvPicPr>
        <p:blipFill>
          <a:blip r:embed="rId4"/>
          <a:stretch>
            <a:fillRect/>
          </a:stretch>
        </p:blipFill>
        <p:spPr>
          <a:xfrm>
            <a:off x="2704784" y="3665316"/>
            <a:ext cx="4365114" cy="536494"/>
          </a:xfrm>
          <a:prstGeom prst="rect">
            <a:avLst/>
          </a:prstGeom>
        </p:spPr>
      </p:pic>
    </p:spTree>
    <p:extLst>
      <p:ext uri="{BB962C8B-B14F-4D97-AF65-F5344CB8AC3E}">
        <p14:creationId xmlns:p14="http://schemas.microsoft.com/office/powerpoint/2010/main" val="37548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A001480-D6F3-8B16-EB9B-F816F31552BE}"/>
              </a:ext>
            </a:extLst>
          </p:cNvPr>
          <p:cNvSpPr>
            <a:spLocks noGrp="1"/>
          </p:cNvSpPr>
          <p:nvPr>
            <p:ph type="subTitle" idx="1"/>
          </p:nvPr>
        </p:nvSpPr>
        <p:spPr>
          <a:xfrm>
            <a:off x="374650" y="1469954"/>
            <a:ext cx="5993877" cy="5038422"/>
          </a:xfrm>
        </p:spPr>
        <p:txBody>
          <a:bodyPr>
            <a:normAutofit fontScale="92500" lnSpcReduction="10000"/>
          </a:bodyPr>
          <a:lstStyle/>
          <a:p>
            <a:r>
              <a:rPr lang="nl-NL" dirty="0"/>
              <a:t>Maken vragen Hoofdstuk 4</a:t>
            </a:r>
          </a:p>
          <a:p>
            <a:r>
              <a:rPr lang="nl-NL" dirty="0"/>
              <a:t>Deel 2: vraag 1 t/m 18</a:t>
            </a:r>
          </a:p>
          <a:p>
            <a:endParaRPr lang="nl-NL" dirty="0"/>
          </a:p>
          <a:p>
            <a:r>
              <a:rPr lang="nl-NL" dirty="0"/>
              <a:t>Bekijk je kuilvoeruitslag of </a:t>
            </a:r>
            <a:r>
              <a:rPr lang="nl-NL" dirty="0" err="1"/>
              <a:t>voerbon</a:t>
            </a:r>
            <a:r>
              <a:rPr lang="nl-NL" dirty="0"/>
              <a:t> van jouw BPV-bedrijf en schrijf jouw bevindingen over </a:t>
            </a:r>
            <a:r>
              <a:rPr lang="nl-NL" dirty="0" err="1"/>
              <a:t>ds</a:t>
            </a:r>
            <a:r>
              <a:rPr lang="nl-NL" dirty="0"/>
              <a:t>, VEM (of EW), DVE en andere opvallende zaken in je stageverslag bij het hoofdstuk voeding.</a:t>
            </a:r>
          </a:p>
          <a:p>
            <a:endParaRPr lang="nl-NL" dirty="0"/>
          </a:p>
          <a:p>
            <a:r>
              <a:rPr lang="nl-NL" dirty="0"/>
              <a:t>Klaar: Oefenen met de lesstof van het ontwikkelcentrum </a:t>
            </a:r>
          </a:p>
          <a:p>
            <a:r>
              <a:rPr lang="nl-NL" dirty="0"/>
              <a:t>(via Bundle)</a:t>
            </a:r>
          </a:p>
          <a:p>
            <a:endParaRPr lang="nl-NL" dirty="0"/>
          </a:p>
        </p:txBody>
      </p:sp>
      <p:sp>
        <p:nvSpPr>
          <p:cNvPr id="3" name="Titel 2">
            <a:extLst>
              <a:ext uri="{FF2B5EF4-FFF2-40B4-BE49-F238E27FC236}">
                <a16:creationId xmlns:a16="http://schemas.microsoft.com/office/drawing/2014/main" id="{35EF2AF6-320E-0F0F-632E-7D197778D30F}"/>
              </a:ext>
            </a:extLst>
          </p:cNvPr>
          <p:cNvSpPr>
            <a:spLocks noGrp="1"/>
          </p:cNvSpPr>
          <p:nvPr>
            <p:ph type="ctrTitle"/>
          </p:nvPr>
        </p:nvSpPr>
        <p:spPr>
          <a:xfrm>
            <a:off x="374650" y="425954"/>
            <a:ext cx="7197725" cy="2088000"/>
          </a:xfrm>
        </p:spPr>
        <p:txBody>
          <a:bodyPr/>
          <a:lstStyle/>
          <a:p>
            <a:r>
              <a:rPr lang="nl-NL" dirty="0"/>
              <a:t>(huis)werk</a:t>
            </a:r>
          </a:p>
        </p:txBody>
      </p:sp>
    </p:spTree>
    <p:extLst>
      <p:ext uri="{BB962C8B-B14F-4D97-AF65-F5344CB8AC3E}">
        <p14:creationId xmlns:p14="http://schemas.microsoft.com/office/powerpoint/2010/main" val="29353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D9EDD8C-F884-4515-A878-387FB207CEC0}"/>
              </a:ext>
            </a:extLst>
          </p:cNvPr>
          <p:cNvSpPr>
            <a:spLocks noGrp="1"/>
          </p:cNvSpPr>
          <p:nvPr>
            <p:ph idx="1"/>
          </p:nvPr>
        </p:nvSpPr>
        <p:spPr>
          <a:xfrm>
            <a:off x="409870" y="1242845"/>
            <a:ext cx="6356690" cy="4929411"/>
          </a:xfrm>
        </p:spPr>
        <p:txBody>
          <a:bodyPr/>
          <a:lstStyle/>
          <a:p>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opgenomen voederbestanddeel dat </a:t>
            </a:r>
            <a:r>
              <a:rPr lang="nl-NL" sz="24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niet</a:t>
            </a:r>
            <a:r>
              <a:rPr lang="nl-NL" sz="24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mest komt.</a:t>
            </a:r>
          </a:p>
          <a:p>
            <a:r>
              <a:rPr lang="nl-NL" sz="2400" dirty="0">
                <a:solidFill>
                  <a:srgbClr val="000000"/>
                </a:solidFill>
                <a:ea typeface="Times New Roman" panose="02020603050405020304" pitchFamily="18" charset="0"/>
              </a:rPr>
              <a:t>Hoe </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lager VCOS, hoe minder de verteerbare en omzetbare energie.</a:t>
            </a:r>
          </a:p>
          <a:p>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hangt af van:</a:t>
            </a:r>
            <a:endParaRPr lang="nl-NL"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het voedermiddel (gras </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stro);</a:t>
            </a:r>
            <a:endParaRPr lang="nl-NL"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de diersoort (paard </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rund);</a:t>
            </a:r>
            <a:endParaRPr lang="nl-NL"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het productiedoel (melk </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vlees);</a:t>
            </a:r>
            <a:endParaRPr lang="nl-NL"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het voerniveau (15 kg melk/dag </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40 kg melk/dag).</a:t>
            </a:r>
            <a:endParaRPr lang="nl-NL" sz="24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nl-NL" dirty="0"/>
          </a:p>
        </p:txBody>
      </p:sp>
      <p:sp>
        <p:nvSpPr>
          <p:cNvPr id="7" name="Titel 1">
            <a:extLst>
              <a:ext uri="{FF2B5EF4-FFF2-40B4-BE49-F238E27FC236}">
                <a16:creationId xmlns:a16="http://schemas.microsoft.com/office/drawing/2014/main" id="{00B4E924-8D05-4E8A-B12A-982688B9A52A}"/>
              </a:ext>
            </a:extLst>
          </p:cNvPr>
          <p:cNvSpPr txBox="1">
            <a:spLocks/>
          </p:cNvSpPr>
          <p:nvPr/>
        </p:nvSpPr>
        <p:spPr>
          <a:xfrm>
            <a:off x="409870" y="594773"/>
            <a:ext cx="8860565" cy="648072"/>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a:r>
              <a:rPr lang="nl-NL" dirty="0"/>
              <a:t>Verteringscoëfficiënt </a:t>
            </a:r>
          </a:p>
          <a:p>
            <a:pPr algn="l"/>
            <a:r>
              <a:rPr lang="nl-NL" dirty="0"/>
              <a:t>van de Organische Stof (VCOS) </a:t>
            </a:r>
            <a:br>
              <a:rPr lang="nl-NL" dirty="0"/>
            </a:br>
            <a:endParaRPr lang="nl-NL" dirty="0"/>
          </a:p>
        </p:txBody>
      </p:sp>
      <p:pic>
        <p:nvPicPr>
          <p:cNvPr id="2" name="Afbeelding 1">
            <a:extLst>
              <a:ext uri="{FF2B5EF4-FFF2-40B4-BE49-F238E27FC236}">
                <a16:creationId xmlns:a16="http://schemas.microsoft.com/office/drawing/2014/main" id="{27545B66-4A6D-464F-B87F-B51B981093FB}"/>
              </a:ext>
            </a:extLst>
          </p:cNvPr>
          <p:cNvPicPr>
            <a:picLocks noChangeAspect="1"/>
          </p:cNvPicPr>
          <p:nvPr/>
        </p:nvPicPr>
        <p:blipFill>
          <a:blip r:embed="rId3"/>
          <a:stretch>
            <a:fillRect/>
          </a:stretch>
        </p:blipFill>
        <p:spPr>
          <a:xfrm>
            <a:off x="6964677" y="530227"/>
            <a:ext cx="5227323" cy="6382751"/>
          </a:xfrm>
          <a:prstGeom prst="rect">
            <a:avLst/>
          </a:prstGeom>
        </p:spPr>
      </p:pic>
    </p:spTree>
    <p:extLst>
      <p:ext uri="{BB962C8B-B14F-4D97-AF65-F5344CB8AC3E}">
        <p14:creationId xmlns:p14="http://schemas.microsoft.com/office/powerpoint/2010/main" val="190009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D9EDD8C-F884-4515-A878-387FB207CEC0}"/>
              </a:ext>
            </a:extLst>
          </p:cNvPr>
          <p:cNvSpPr>
            <a:spLocks noGrp="1"/>
          </p:cNvSpPr>
          <p:nvPr>
            <p:ph idx="1"/>
          </p:nvPr>
        </p:nvSpPr>
        <p:spPr>
          <a:xfrm>
            <a:off x="557912" y="799711"/>
            <a:ext cx="8846773" cy="4929411"/>
          </a:xfrm>
        </p:spPr>
        <p:txBody>
          <a:bodyPr/>
          <a:lstStyle/>
          <a:p>
            <a:r>
              <a:rPr lang="nl-NL" sz="2200" dirty="0"/>
              <a:t>Zoek de VCOS op van deze 2</a:t>
            </a:r>
            <a:r>
              <a:rPr lang="nl-NL" sz="2200" baseline="30000" dirty="0"/>
              <a:t>e</a:t>
            </a:r>
            <a:r>
              <a:rPr lang="nl-NL" sz="2200" dirty="0"/>
              <a:t>-snee-graskuil.</a:t>
            </a:r>
          </a:p>
          <a:p>
            <a:r>
              <a:rPr lang="nl-NL" sz="2200" dirty="0"/>
              <a:t>Wat betekent dit?</a:t>
            </a:r>
          </a:p>
          <a:p>
            <a:endParaRPr lang="nl-NL" dirty="0"/>
          </a:p>
        </p:txBody>
      </p:sp>
      <p:pic>
        <p:nvPicPr>
          <p:cNvPr id="5" name="Afbeelding 4">
            <a:extLst>
              <a:ext uri="{FF2B5EF4-FFF2-40B4-BE49-F238E27FC236}">
                <a16:creationId xmlns:a16="http://schemas.microsoft.com/office/drawing/2014/main" id="{679942F6-9BC5-48F4-964B-B91C30B0EA72}"/>
              </a:ext>
            </a:extLst>
          </p:cNvPr>
          <p:cNvPicPr>
            <a:picLocks noChangeAspect="1"/>
          </p:cNvPicPr>
          <p:nvPr/>
        </p:nvPicPr>
        <p:blipFill>
          <a:blip r:embed="rId3"/>
          <a:stretch>
            <a:fillRect/>
          </a:stretch>
        </p:blipFill>
        <p:spPr>
          <a:xfrm>
            <a:off x="1859326" y="1891139"/>
            <a:ext cx="8846773" cy="5670582"/>
          </a:xfrm>
          <a:prstGeom prst="rect">
            <a:avLst/>
          </a:prstGeom>
        </p:spPr>
      </p:pic>
      <p:sp>
        <p:nvSpPr>
          <p:cNvPr id="7" name="Titel 1">
            <a:extLst>
              <a:ext uri="{FF2B5EF4-FFF2-40B4-BE49-F238E27FC236}">
                <a16:creationId xmlns:a16="http://schemas.microsoft.com/office/drawing/2014/main" id="{00B4E924-8D05-4E8A-B12A-982688B9A52A}"/>
              </a:ext>
            </a:extLst>
          </p:cNvPr>
          <p:cNvSpPr txBox="1">
            <a:spLocks/>
          </p:cNvSpPr>
          <p:nvPr/>
        </p:nvSpPr>
        <p:spPr>
          <a:xfrm>
            <a:off x="2916343" y="580962"/>
            <a:ext cx="8860565" cy="648072"/>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Verteringscoëfficiënt van de Organische Stof (VCOS) </a:t>
            </a:r>
            <a:br>
              <a:rPr lang="nl-NL" dirty="0"/>
            </a:br>
            <a:endParaRPr lang="nl-NL" dirty="0"/>
          </a:p>
        </p:txBody>
      </p:sp>
      <p:sp>
        <p:nvSpPr>
          <p:cNvPr id="9" name="Tekstvak 8">
            <a:extLst>
              <a:ext uri="{FF2B5EF4-FFF2-40B4-BE49-F238E27FC236}">
                <a16:creationId xmlns:a16="http://schemas.microsoft.com/office/drawing/2014/main" id="{1D8632B6-9EA4-4E92-9156-DB22154AF643}"/>
              </a:ext>
            </a:extLst>
          </p:cNvPr>
          <p:cNvSpPr txBox="1"/>
          <p:nvPr/>
        </p:nvSpPr>
        <p:spPr>
          <a:xfrm>
            <a:off x="6396791" y="3188368"/>
            <a:ext cx="4309308" cy="481263"/>
          </a:xfrm>
          <a:prstGeom prst="rect">
            <a:avLst/>
          </a:prstGeom>
          <a:noFill/>
          <a:ln w="57150">
            <a:solidFill>
              <a:srgbClr val="FF0000"/>
            </a:solidFill>
          </a:ln>
        </p:spPr>
        <p:txBody>
          <a:bodyPr wrap="square" rtlCol="0">
            <a:spAutoFit/>
          </a:bodyPr>
          <a:lstStyle/>
          <a:p>
            <a:endParaRPr lang="nl-NL" dirty="0"/>
          </a:p>
        </p:txBody>
      </p:sp>
    </p:spTree>
    <p:extLst>
      <p:ext uri="{BB962C8B-B14F-4D97-AF65-F5344CB8AC3E}">
        <p14:creationId xmlns:p14="http://schemas.microsoft.com/office/powerpoint/2010/main" val="344340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8010659" y="3861982"/>
            <a:ext cx="4181341" cy="2663362"/>
          </a:xfrm>
          <a:prstGeom prst="rect">
            <a:avLst/>
          </a:prstGeom>
        </p:spPr>
      </p:pic>
      <p:sp>
        <p:nvSpPr>
          <p:cNvPr id="2" name="Titel 1"/>
          <p:cNvSpPr>
            <a:spLocks noGrp="1"/>
          </p:cNvSpPr>
          <p:nvPr>
            <p:ph type="title"/>
          </p:nvPr>
        </p:nvSpPr>
        <p:spPr/>
        <p:txBody>
          <a:bodyPr/>
          <a:lstStyle/>
          <a:p>
            <a:r>
              <a:rPr lang="nl-NL" dirty="0"/>
              <a:t>VEM &amp; VEVI</a:t>
            </a:r>
          </a:p>
        </p:txBody>
      </p:sp>
      <p:sp>
        <p:nvSpPr>
          <p:cNvPr id="3" name="Tijdelijke aanduiding voor inhoud 2"/>
          <p:cNvSpPr>
            <a:spLocks noGrp="1"/>
          </p:cNvSpPr>
          <p:nvPr>
            <p:ph idx="1"/>
          </p:nvPr>
        </p:nvSpPr>
        <p:spPr>
          <a:xfrm>
            <a:off x="637673" y="1245423"/>
            <a:ext cx="8518357" cy="4929411"/>
          </a:xfrm>
        </p:spPr>
        <p:txBody>
          <a:bodyPr>
            <a:normAutofit/>
          </a:bodyPr>
          <a:lstStyle/>
          <a:p>
            <a:pPr marL="0" indent="0">
              <a:buNone/>
            </a:pPr>
            <a:r>
              <a:rPr lang="nl-NL" b="1" dirty="0"/>
              <a:t>Voeder eenheid melk</a:t>
            </a:r>
          </a:p>
          <a:p>
            <a:pPr marL="0" indent="0">
              <a:buNone/>
            </a:pPr>
            <a:r>
              <a:rPr lang="nl-NL" sz="2400" dirty="0"/>
              <a:t>= Het geeft de netto energie inhoud van een product weer voor melkgevende koeien.</a:t>
            </a:r>
          </a:p>
          <a:p>
            <a:pPr marL="0" indent="0">
              <a:buNone/>
            </a:pPr>
            <a:endParaRPr lang="nl-NL" sz="2400" i="1" dirty="0"/>
          </a:p>
          <a:p>
            <a:r>
              <a:rPr lang="nl-NL" sz="2400" i="1" dirty="0"/>
              <a:t>VEM is gekoppeld aan de energie inhoud van 1 kg gerst. De energie inhoud van een kg gerst is vastgesteld op 1.000 VEM. </a:t>
            </a:r>
          </a:p>
          <a:p>
            <a:endParaRPr lang="nl-NL" sz="2200" i="1" dirty="0"/>
          </a:p>
          <a:p>
            <a:pPr marL="0" indent="0">
              <a:buNone/>
            </a:pPr>
            <a:r>
              <a:rPr lang="nl-NL" b="1" i="0" dirty="0">
                <a:effectLst/>
              </a:rPr>
              <a:t>VEVI staat voor </a:t>
            </a:r>
          </a:p>
          <a:p>
            <a:pPr marL="0" indent="0">
              <a:buNone/>
            </a:pPr>
            <a:r>
              <a:rPr lang="nl-NL" b="1" i="0" dirty="0">
                <a:effectLst/>
              </a:rPr>
              <a:t>‘voedereenheid vleesvee intensief’. </a:t>
            </a:r>
          </a:p>
          <a:p>
            <a:pPr marL="0" indent="0">
              <a:buNone/>
            </a:pPr>
            <a:r>
              <a:rPr lang="nl-NL" sz="2400" b="0" i="0" dirty="0">
                <a:effectLst/>
              </a:rPr>
              <a:t>Dit kengetal is vergelijkbaar met VEM, maar geeft de energievoorziening voor vleesvee aan.</a:t>
            </a:r>
            <a:endParaRPr lang="nl-NL" sz="2400" b="1" dirty="0"/>
          </a:p>
          <a:p>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909334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2B4DFD-4CCD-440C-8EBE-76DB0F1C5A5D}"/>
              </a:ext>
            </a:extLst>
          </p:cNvPr>
          <p:cNvSpPr>
            <a:spLocks noGrp="1"/>
          </p:cNvSpPr>
          <p:nvPr>
            <p:ph type="title"/>
          </p:nvPr>
        </p:nvSpPr>
        <p:spPr>
          <a:xfrm>
            <a:off x="637753" y="394591"/>
            <a:ext cx="2174789" cy="1016182"/>
          </a:xfrm>
        </p:spPr>
        <p:txBody>
          <a:bodyPr/>
          <a:lstStyle/>
          <a:p>
            <a:r>
              <a:rPr lang="nl-NL" sz="4000" dirty="0"/>
              <a:t>VEM</a:t>
            </a:r>
          </a:p>
        </p:txBody>
      </p:sp>
      <p:sp>
        <p:nvSpPr>
          <p:cNvPr id="3" name="Tijdelijke aanduiding voor inhoud 2">
            <a:extLst>
              <a:ext uri="{FF2B5EF4-FFF2-40B4-BE49-F238E27FC236}">
                <a16:creationId xmlns:a16="http://schemas.microsoft.com/office/drawing/2014/main" id="{C0E7A6CC-62C4-4296-8BDE-D643E089B435}"/>
              </a:ext>
            </a:extLst>
          </p:cNvPr>
          <p:cNvSpPr>
            <a:spLocks noGrp="1"/>
          </p:cNvSpPr>
          <p:nvPr>
            <p:ph idx="1"/>
          </p:nvPr>
        </p:nvSpPr>
        <p:spPr>
          <a:xfrm>
            <a:off x="3530578" y="179272"/>
            <a:ext cx="8846773" cy="4929411"/>
          </a:xfrm>
        </p:spPr>
        <p:txBody>
          <a:bodyPr/>
          <a:lstStyle/>
          <a:p>
            <a:r>
              <a:rPr lang="nl-NL" sz="2200" dirty="0"/>
              <a:t>Wat is de VEM waarde van deze </a:t>
            </a:r>
            <a:r>
              <a:rPr lang="nl-NL" sz="2200" dirty="0" err="1"/>
              <a:t>najaarskuil</a:t>
            </a:r>
            <a:r>
              <a:rPr lang="nl-NL" sz="2200" dirty="0"/>
              <a:t>?</a:t>
            </a:r>
          </a:p>
          <a:p>
            <a:r>
              <a:rPr lang="nl-NL" sz="2200" dirty="0"/>
              <a:t>Wat vind je van deze waarde?</a:t>
            </a:r>
          </a:p>
        </p:txBody>
      </p:sp>
      <p:pic>
        <p:nvPicPr>
          <p:cNvPr id="5" name="Afbeelding 4">
            <a:extLst>
              <a:ext uri="{FF2B5EF4-FFF2-40B4-BE49-F238E27FC236}">
                <a16:creationId xmlns:a16="http://schemas.microsoft.com/office/drawing/2014/main" id="{BFFEE628-34F0-40A2-BC48-375806DFECA4}"/>
              </a:ext>
            </a:extLst>
          </p:cNvPr>
          <p:cNvPicPr>
            <a:picLocks noChangeAspect="1"/>
          </p:cNvPicPr>
          <p:nvPr/>
        </p:nvPicPr>
        <p:blipFill>
          <a:blip r:embed="rId2"/>
          <a:stretch>
            <a:fillRect/>
          </a:stretch>
        </p:blipFill>
        <p:spPr>
          <a:xfrm>
            <a:off x="3376725" y="1410773"/>
            <a:ext cx="8846773" cy="5447227"/>
          </a:xfrm>
          <a:prstGeom prst="rect">
            <a:avLst/>
          </a:prstGeom>
        </p:spPr>
      </p:pic>
      <p:pic>
        <p:nvPicPr>
          <p:cNvPr id="6" name="Afbeelding 5">
            <a:extLst>
              <a:ext uri="{FF2B5EF4-FFF2-40B4-BE49-F238E27FC236}">
                <a16:creationId xmlns:a16="http://schemas.microsoft.com/office/drawing/2014/main" id="{A73D58FC-6E07-4F09-A398-367084D393E2}"/>
              </a:ext>
            </a:extLst>
          </p:cNvPr>
          <p:cNvPicPr>
            <a:picLocks noChangeAspect="1"/>
          </p:cNvPicPr>
          <p:nvPr/>
        </p:nvPicPr>
        <p:blipFill>
          <a:blip r:embed="rId3"/>
          <a:stretch>
            <a:fillRect/>
          </a:stretch>
        </p:blipFill>
        <p:spPr>
          <a:xfrm>
            <a:off x="4160578" y="3741521"/>
            <a:ext cx="4365114" cy="536494"/>
          </a:xfrm>
          <a:prstGeom prst="rect">
            <a:avLst/>
          </a:prstGeom>
        </p:spPr>
      </p:pic>
    </p:spTree>
    <p:extLst>
      <p:ext uri="{BB962C8B-B14F-4D97-AF65-F5344CB8AC3E}">
        <p14:creationId xmlns:p14="http://schemas.microsoft.com/office/powerpoint/2010/main" val="161657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DVE</a:t>
            </a:r>
          </a:p>
        </p:txBody>
      </p:sp>
      <p:sp>
        <p:nvSpPr>
          <p:cNvPr id="3" name="Tijdelijke aanduiding voor inhoud 2"/>
          <p:cNvSpPr>
            <a:spLocks noGrp="1"/>
          </p:cNvSpPr>
          <p:nvPr>
            <p:ph idx="1"/>
          </p:nvPr>
        </p:nvSpPr>
        <p:spPr>
          <a:xfrm>
            <a:off x="507736" y="1457266"/>
            <a:ext cx="8996362" cy="5793051"/>
          </a:xfrm>
        </p:spPr>
        <p:txBody>
          <a:bodyPr>
            <a:normAutofit/>
          </a:bodyPr>
          <a:lstStyle/>
          <a:p>
            <a:r>
              <a:rPr lang="nl-NL" sz="2200" dirty="0"/>
              <a:t>Darm Verteerbaar Eiwit</a:t>
            </a:r>
          </a:p>
          <a:p>
            <a:r>
              <a:rPr lang="nl-NL" sz="2200" dirty="0"/>
              <a:t>DVE is een kengetal voor de voederwaardering voor eiwit </a:t>
            </a:r>
          </a:p>
          <a:p>
            <a:r>
              <a:rPr lang="nl-NL" sz="2200" dirty="0"/>
              <a:t>Eiwit wordt op verschillende plaatsen afgebroken</a:t>
            </a:r>
          </a:p>
          <a:p>
            <a:r>
              <a:rPr lang="nl-NL" sz="2200" dirty="0"/>
              <a:t>DVE= bestendig + onbestendig eiwit</a:t>
            </a:r>
          </a:p>
          <a:p>
            <a:pPr marL="0" indent="0">
              <a:buNone/>
            </a:pPr>
            <a:endParaRPr lang="nl-NL" sz="2200" dirty="0"/>
          </a:p>
          <a:p>
            <a:pPr marL="0" indent="0">
              <a:buNone/>
            </a:pPr>
            <a:r>
              <a:rPr lang="nl-NL" sz="2200" b="1" dirty="0"/>
              <a:t>Bestendig eiwit </a:t>
            </a:r>
            <a:br>
              <a:rPr lang="nl-NL" sz="2200" dirty="0"/>
            </a:br>
            <a:r>
              <a:rPr lang="nl-NL" sz="2200" dirty="0">
                <a:sym typeface="Wingdings" panose="05000000000000000000" pitchFamily="2" charset="2"/>
              </a:rPr>
              <a:t> bestand tegen bacteriën vanuit de </a:t>
            </a:r>
          </a:p>
          <a:p>
            <a:pPr marL="0" indent="0">
              <a:buNone/>
            </a:pPr>
            <a:r>
              <a:rPr lang="nl-NL" sz="2200" dirty="0">
                <a:sym typeface="Wingdings" panose="05000000000000000000" pitchFamily="2" charset="2"/>
              </a:rPr>
              <a:t>pens, wordt afgebroken in de darmen. </a:t>
            </a:r>
          </a:p>
          <a:p>
            <a:pPr marL="0" indent="0">
              <a:buNone/>
            </a:pPr>
            <a:br>
              <a:rPr lang="nl-NL" sz="2200" dirty="0">
                <a:sym typeface="Wingdings" panose="05000000000000000000" pitchFamily="2" charset="2"/>
              </a:rPr>
            </a:br>
            <a:r>
              <a:rPr lang="nl-NL" sz="2200" b="1" dirty="0">
                <a:sym typeface="Wingdings" panose="05000000000000000000" pitchFamily="2" charset="2"/>
              </a:rPr>
              <a:t>Onbestendig eiwit</a:t>
            </a:r>
            <a:br>
              <a:rPr lang="nl-NL" sz="2200" dirty="0">
                <a:sym typeface="Wingdings" panose="05000000000000000000" pitchFamily="2" charset="2"/>
              </a:rPr>
            </a:br>
            <a:r>
              <a:rPr lang="nl-NL" sz="2200" dirty="0">
                <a:sym typeface="Wingdings" panose="05000000000000000000" pitchFamily="2" charset="2"/>
              </a:rPr>
              <a:t> wordt afgebroken in de pens tot </a:t>
            </a:r>
          </a:p>
          <a:p>
            <a:pPr marL="0" indent="0">
              <a:buNone/>
            </a:pPr>
            <a:r>
              <a:rPr lang="nl-NL" sz="2200" dirty="0">
                <a:sym typeface="Wingdings" panose="05000000000000000000" pitchFamily="2" charset="2"/>
              </a:rPr>
              <a:t>bacterieel eiwit. </a:t>
            </a:r>
          </a:p>
          <a:p>
            <a:pPr marL="0" indent="0">
              <a:buNone/>
            </a:pPr>
            <a:endParaRPr lang="nl-NL" dirty="0">
              <a:sym typeface="Wingdings" panose="05000000000000000000" pitchFamily="2" charset="2"/>
            </a:endParaRPr>
          </a:p>
        </p:txBody>
      </p:sp>
      <p:pic>
        <p:nvPicPr>
          <p:cNvPr id="4" name="Afbeelding 3">
            <a:extLst>
              <a:ext uri="{FF2B5EF4-FFF2-40B4-BE49-F238E27FC236}">
                <a16:creationId xmlns:a16="http://schemas.microsoft.com/office/drawing/2014/main" id="{2CAAC725-19EA-407D-8A99-846D6D74DFDF}"/>
              </a:ext>
            </a:extLst>
          </p:cNvPr>
          <p:cNvPicPr>
            <a:picLocks noChangeAspect="1"/>
          </p:cNvPicPr>
          <p:nvPr/>
        </p:nvPicPr>
        <p:blipFill>
          <a:blip r:embed="rId3"/>
          <a:stretch>
            <a:fillRect/>
          </a:stretch>
        </p:blipFill>
        <p:spPr>
          <a:xfrm>
            <a:off x="6841864" y="3319252"/>
            <a:ext cx="5350136" cy="3407192"/>
          </a:xfrm>
          <a:prstGeom prst="rect">
            <a:avLst/>
          </a:prstGeom>
        </p:spPr>
      </p:pic>
      <p:pic>
        <p:nvPicPr>
          <p:cNvPr id="8" name="Afbeelding 7">
            <a:extLst>
              <a:ext uri="{FF2B5EF4-FFF2-40B4-BE49-F238E27FC236}">
                <a16:creationId xmlns:a16="http://schemas.microsoft.com/office/drawing/2014/main" id="{FE6C199C-C5AA-417B-A06C-3FCC09A3D4C6}"/>
              </a:ext>
            </a:extLst>
          </p:cNvPr>
          <p:cNvPicPr>
            <a:picLocks noChangeAspect="1"/>
          </p:cNvPicPr>
          <p:nvPr/>
        </p:nvPicPr>
        <p:blipFill>
          <a:blip r:embed="rId4"/>
          <a:stretch>
            <a:fillRect/>
          </a:stretch>
        </p:blipFill>
        <p:spPr>
          <a:xfrm>
            <a:off x="5403574" y="3097397"/>
            <a:ext cx="964953" cy="1374728"/>
          </a:xfrm>
          <a:prstGeom prst="rect">
            <a:avLst/>
          </a:prstGeom>
        </p:spPr>
      </p:pic>
      <p:pic>
        <p:nvPicPr>
          <p:cNvPr id="10" name="Afbeelding 9">
            <a:extLst>
              <a:ext uri="{FF2B5EF4-FFF2-40B4-BE49-F238E27FC236}">
                <a16:creationId xmlns:a16="http://schemas.microsoft.com/office/drawing/2014/main" id="{9A6A9CF1-9E8C-49C0-B000-6D0524618232}"/>
              </a:ext>
            </a:extLst>
          </p:cNvPr>
          <p:cNvPicPr>
            <a:picLocks noChangeAspect="1"/>
          </p:cNvPicPr>
          <p:nvPr/>
        </p:nvPicPr>
        <p:blipFill>
          <a:blip r:embed="rId5"/>
          <a:stretch>
            <a:fillRect/>
          </a:stretch>
        </p:blipFill>
        <p:spPr>
          <a:xfrm>
            <a:off x="5403574" y="4472125"/>
            <a:ext cx="964953" cy="1376666"/>
          </a:xfrm>
          <a:prstGeom prst="rect">
            <a:avLst/>
          </a:prstGeom>
        </p:spPr>
      </p:pic>
    </p:spTree>
    <p:extLst>
      <p:ext uri="{BB962C8B-B14F-4D97-AF65-F5344CB8AC3E}">
        <p14:creationId xmlns:p14="http://schemas.microsoft.com/office/powerpoint/2010/main" val="1211869239"/>
      </p:ext>
    </p:extLst>
  </p:cSld>
  <p:clrMapOvr>
    <a:masterClrMapping/>
  </p:clrMapOvr>
</p:sld>
</file>

<file path=ppt/theme/theme1.xml><?xml version="1.0" encoding="utf-8"?>
<a:theme xmlns:a="http://schemas.openxmlformats.org/drawingml/2006/main" name="Thema1">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EBA33205-633E-4423-8DC2-C1740F09358C}" vid="{4F5F1DD0-5690-4C2C-8AE2-3D7100F526A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Thema1</Template>
  <TotalTime>1936</TotalTime>
  <Words>2505</Words>
  <Application>Microsoft Office PowerPoint</Application>
  <PresentationFormat>Breedbeeld</PresentationFormat>
  <Paragraphs>301</Paragraphs>
  <Slides>40</Slides>
  <Notes>23</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40</vt:i4>
      </vt:variant>
    </vt:vector>
  </HeadingPairs>
  <TitlesOfParts>
    <vt:vector size="48" baseType="lpstr">
      <vt:lpstr>Arial</vt:lpstr>
      <vt:lpstr>Arial</vt:lpstr>
      <vt:lpstr>Arial Black</vt:lpstr>
      <vt:lpstr>Calibri</vt:lpstr>
      <vt:lpstr>Courier New</vt:lpstr>
      <vt:lpstr>Trebuchet MS</vt:lpstr>
      <vt:lpstr>Wingdings</vt:lpstr>
      <vt:lpstr>Thema1</vt:lpstr>
      <vt:lpstr>H4 Voederbehoefte melkvee (deel 1)</vt:lpstr>
      <vt:lpstr>Waarom wil een veehouder precies weten welk voer en hoeveel voer een koe nodig heeft?</vt:lpstr>
      <vt:lpstr>PowerPoint-presentatie</vt:lpstr>
      <vt:lpstr>Droge Stof </vt:lpstr>
      <vt:lpstr>PowerPoint-presentatie</vt:lpstr>
      <vt:lpstr>PowerPoint-presentatie</vt:lpstr>
      <vt:lpstr>VEM &amp; VEVI</vt:lpstr>
      <vt:lpstr>VEM</vt:lpstr>
      <vt:lpstr>DVE</vt:lpstr>
      <vt:lpstr>PowerPoint-presentatie</vt:lpstr>
      <vt:lpstr>PowerPoint-presentatie</vt:lpstr>
      <vt:lpstr>(huis)werk</vt:lpstr>
      <vt:lpstr>H4 Voederbehoefte melkvee (deel 2)</vt:lpstr>
      <vt:lpstr>Voerbehoefte rund</vt:lpstr>
      <vt:lpstr>FOS &amp; VOS</vt:lpstr>
      <vt:lpstr>Fermenteren en Verteren  (varken vs koe)</vt:lpstr>
      <vt:lpstr>FOS en VOS </vt:lpstr>
      <vt:lpstr>OEB</vt:lpstr>
      <vt:lpstr>OEB</vt:lpstr>
      <vt:lpstr>PowerPoint-presentatie</vt:lpstr>
      <vt:lpstr>PowerPoint-presentatie</vt:lpstr>
      <vt:lpstr>Leg uit:</vt:lpstr>
      <vt:lpstr>Ruwvoerbehoefte</vt:lpstr>
      <vt:lpstr>305 dagen productie</vt:lpstr>
      <vt:lpstr>Ruwvoeranalyse</vt:lpstr>
      <vt:lpstr>Krachtvoergift</vt:lpstr>
      <vt:lpstr>Uiteindelijk droge stofname </vt:lpstr>
      <vt:lpstr>Ruwvoeropname per dier per dag</vt:lpstr>
      <vt:lpstr>Berekenen voederbehoefte melkvee</vt:lpstr>
      <vt:lpstr>Vet en eiwit corrigerende melk</vt:lpstr>
      <vt:lpstr>Voorbeeld</vt:lpstr>
      <vt:lpstr>Voorbeeld FPCM: Een koe van 650 KG, geeft 35 liter met 4,5% F en 3,4 % P</vt:lpstr>
      <vt:lpstr>Voerberekening melkvee</vt:lpstr>
      <vt:lpstr>Voorbeeld VEM: Een koe van 650 KG, geeft 30 liter met 4,0% F en 3,3% eiwit</vt:lpstr>
      <vt:lpstr>Voorbeeld DVE: Een koe van 650 KG, 30 kg melk, heeft een eiwit gehalte van 3,3%</vt:lpstr>
      <vt:lpstr>Voorbeeld: Een koe van 650 KG, geeft 34 liter melk met 4,4% vet en 3,6% eiwit</vt:lpstr>
      <vt:lpstr>Uitkomst VEM</vt:lpstr>
      <vt:lpstr>Uitkomst DVE</vt:lpstr>
      <vt:lpstr>VEM en DVE behoefte berekenen</vt:lpstr>
      <vt:lpstr>(huis)werk</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Voerbehoefte Varkens</dc:title>
  <dc:creator>Nea Wolfs</dc:creator>
  <cp:lastModifiedBy>Sandra Thijssen</cp:lastModifiedBy>
  <cp:revision>37</cp:revision>
  <dcterms:created xsi:type="dcterms:W3CDTF">2018-12-18T10:52:52Z</dcterms:created>
  <dcterms:modified xsi:type="dcterms:W3CDTF">2022-10-17T14:49:40Z</dcterms:modified>
</cp:coreProperties>
</file>